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8" r:id="rId13"/>
    <p:sldId id="267" r:id="rId14"/>
    <p:sldId id="269" r:id="rId15"/>
    <p:sldId id="270" r:id="rId16"/>
    <p:sldId id="276" r:id="rId17"/>
    <p:sldId id="277" r:id="rId18"/>
    <p:sldId id="278" r:id="rId19"/>
    <p:sldId id="279" r:id="rId20"/>
    <p:sldId id="280" r:id="rId21"/>
    <p:sldId id="281" r:id="rId22"/>
    <p:sldId id="271" r:id="rId23"/>
    <p:sldId id="272" r:id="rId24"/>
    <p:sldId id="273" r:id="rId25"/>
    <p:sldId id="274" r:id="rId26"/>
    <p:sldId id="275"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79" autoAdjust="0"/>
    <p:restoredTop sz="94624" autoAdjust="0"/>
  </p:normalViewPr>
  <p:slideViewPr>
    <p:cSldViewPr>
      <p:cViewPr>
        <p:scale>
          <a:sx n="81" d="100"/>
          <a:sy n="81" d="100"/>
        </p:scale>
        <p:origin x="-1026" y="24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FB5C7F8A-86C0-47E4-AC17-9B78B0F9813C}" type="datetimeFigureOut">
              <a:rPr lang="en-US" smtClean="0"/>
              <a:t>5/9/2016</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EE33D1E5-0F28-473C-B204-E77A8124A1E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B5C7F8A-86C0-47E4-AC17-9B78B0F9813C}" type="datetimeFigureOut">
              <a:rPr lang="en-US" smtClean="0"/>
              <a:t>5/9/2016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33D1E5-0F28-473C-B204-E77A8124A1E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B5C7F8A-86C0-47E4-AC17-9B78B0F9813C}" type="datetimeFigureOut">
              <a:rPr lang="en-US" smtClean="0"/>
              <a:t>5/9/2016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33D1E5-0F28-473C-B204-E77A8124A1E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FB5C7F8A-86C0-47E4-AC17-9B78B0F9813C}" type="datetimeFigureOut">
              <a:rPr lang="en-US" smtClean="0"/>
              <a:t>5/9/2016</a:t>
            </a:fld>
            <a:endParaRPr lang="en-US"/>
          </a:p>
        </p:txBody>
      </p:sp>
      <p:sp>
        <p:nvSpPr>
          <p:cNvPr id="9" name="Slide Number Placeholder 8"/>
          <p:cNvSpPr>
            <a:spLocks noGrp="1"/>
          </p:cNvSpPr>
          <p:nvPr>
            <p:ph type="sldNum" sz="quarter" idx="15"/>
          </p:nvPr>
        </p:nvSpPr>
        <p:spPr/>
        <p:txBody>
          <a:bodyPr rtlCol="0"/>
          <a:lstStyle/>
          <a:p>
            <a:fld id="{EE33D1E5-0F28-473C-B204-E77A8124A1EE}"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FB5C7F8A-86C0-47E4-AC17-9B78B0F9813C}" type="datetimeFigureOut">
              <a:rPr lang="en-US" smtClean="0"/>
              <a:t>5/9/2016</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EE33D1E5-0F28-473C-B204-E77A8124A1E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B5C7F8A-86C0-47E4-AC17-9B78B0F9813C}" type="datetimeFigureOut">
              <a:rPr lang="en-US" smtClean="0"/>
              <a:t>5/9/2016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33D1E5-0F28-473C-B204-E77A8124A1EE}"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FB5C7F8A-86C0-47E4-AC17-9B78B0F9813C}" type="datetimeFigureOut">
              <a:rPr lang="en-US" smtClean="0"/>
              <a:t>5/9/2016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33D1E5-0F28-473C-B204-E77A8124A1EE}"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FB5C7F8A-86C0-47E4-AC17-9B78B0F9813C}" type="datetimeFigureOut">
              <a:rPr lang="en-US" smtClean="0"/>
              <a:t>5/9/2016</a:t>
            </a:fld>
            <a:endParaRPr lang="en-US"/>
          </a:p>
        </p:txBody>
      </p:sp>
      <p:sp>
        <p:nvSpPr>
          <p:cNvPr id="7" name="Slide Number Placeholder 6"/>
          <p:cNvSpPr>
            <a:spLocks noGrp="1"/>
          </p:cNvSpPr>
          <p:nvPr>
            <p:ph type="sldNum" sz="quarter" idx="11"/>
          </p:nvPr>
        </p:nvSpPr>
        <p:spPr/>
        <p:txBody>
          <a:bodyPr rtlCol="0"/>
          <a:lstStyle/>
          <a:p>
            <a:fld id="{EE33D1E5-0F28-473C-B204-E77A8124A1EE}"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5C7F8A-86C0-47E4-AC17-9B78B0F9813C}" type="datetimeFigureOut">
              <a:rPr lang="en-US" smtClean="0"/>
              <a:t>5/9/2016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33D1E5-0F28-473C-B204-E77A8124A1E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FB5C7F8A-86C0-47E4-AC17-9B78B0F9813C}" type="datetimeFigureOut">
              <a:rPr lang="en-US" smtClean="0"/>
              <a:t>5/9/2016</a:t>
            </a:fld>
            <a:endParaRPr lang="en-US"/>
          </a:p>
        </p:txBody>
      </p:sp>
      <p:sp>
        <p:nvSpPr>
          <p:cNvPr id="22" name="Slide Number Placeholder 21"/>
          <p:cNvSpPr>
            <a:spLocks noGrp="1"/>
          </p:cNvSpPr>
          <p:nvPr>
            <p:ph type="sldNum" sz="quarter" idx="15"/>
          </p:nvPr>
        </p:nvSpPr>
        <p:spPr/>
        <p:txBody>
          <a:bodyPr rtlCol="0"/>
          <a:lstStyle/>
          <a:p>
            <a:fld id="{EE33D1E5-0F28-473C-B204-E77A8124A1EE}"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FB5C7F8A-86C0-47E4-AC17-9B78B0F9813C}" type="datetimeFigureOut">
              <a:rPr lang="en-US" smtClean="0"/>
              <a:t>5/9/2016</a:t>
            </a:fld>
            <a:endParaRPr lang="en-US"/>
          </a:p>
        </p:txBody>
      </p:sp>
      <p:sp>
        <p:nvSpPr>
          <p:cNvPr id="18" name="Slide Number Placeholder 17"/>
          <p:cNvSpPr>
            <a:spLocks noGrp="1"/>
          </p:cNvSpPr>
          <p:nvPr>
            <p:ph type="sldNum" sz="quarter" idx="11"/>
          </p:nvPr>
        </p:nvSpPr>
        <p:spPr/>
        <p:txBody>
          <a:bodyPr rtlCol="0"/>
          <a:lstStyle/>
          <a:p>
            <a:fld id="{EE33D1E5-0F28-473C-B204-E77A8124A1EE}"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B5C7F8A-86C0-47E4-AC17-9B78B0F9813C}" type="datetimeFigureOut">
              <a:rPr lang="en-US" smtClean="0"/>
              <a:t>5/9/2016</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E33D1E5-0F28-473C-B204-E77A8124A1E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2438400"/>
            <a:ext cx="6172200" cy="1894362"/>
          </a:xfrm>
        </p:spPr>
        <p:txBody>
          <a:bodyPr/>
          <a:lstStyle/>
          <a:p>
            <a:pPr algn="ctr"/>
            <a:r>
              <a:rPr lang="fa-IR" dirty="0" smtClean="0"/>
              <a:t>اهمیت و کاربرد جلبک ها</a:t>
            </a:r>
            <a:endParaRPr lang="en-US" dirty="0"/>
          </a:p>
        </p:txBody>
      </p:sp>
      <p:sp>
        <p:nvSpPr>
          <p:cNvPr id="3" name="Subtitle 2"/>
          <p:cNvSpPr>
            <a:spLocks noGrp="1"/>
          </p:cNvSpPr>
          <p:nvPr>
            <p:ph type="subTitle" idx="1"/>
          </p:nvPr>
        </p:nvSpPr>
        <p:spPr>
          <a:xfrm>
            <a:off x="2362200" y="4876800"/>
            <a:ext cx="6172200" cy="1371600"/>
          </a:xfrm>
        </p:spPr>
        <p:txBody>
          <a:bodyPr>
            <a:normAutofit fontScale="85000" lnSpcReduction="20000"/>
          </a:bodyPr>
          <a:lstStyle/>
          <a:p>
            <a:pPr algn="r"/>
            <a:r>
              <a:rPr lang="fa-IR" dirty="0"/>
              <a:t>شناسایی دریاها موجب شده است که فرآورده های بسیاری برای انسان حاصل شود، یکی از این فرآورده ها جلبک ها هستند که به زندگی روزانه بشر فواید بسیاری می رسانند. بررسي تکنولوژي و جنبه‌هاي اقتصادي توليد جلبک‌ها نشان مي‌دهد که از آن‌ها در جنبه‌هاي مختلف توليد مواد مي‌توان استفاده کرد . از جمله کاربرد جلبک‌ها درصنايع غذايي، تغذيه، توليد دارو، رنگ دانه، مواد شيميايي و سوخت </a:t>
            </a:r>
            <a:r>
              <a:rPr lang="fa-IR" dirty="0" smtClean="0"/>
              <a:t>مي‌باشد</a:t>
            </a:r>
          </a:p>
          <a:p>
            <a:r>
              <a:rPr lang="fa-IR" dirty="0"/>
              <a:t>)</a:t>
            </a:r>
            <a:r>
              <a:rPr lang="en-US" dirty="0" smtClean="0"/>
              <a:t>Sano </a:t>
            </a:r>
            <a:r>
              <a:rPr lang="en-US" dirty="0"/>
              <a:t>T et al, 1988) .</a:t>
            </a:r>
          </a:p>
          <a:p>
            <a:endParaRPr lang="en-US" dirty="0"/>
          </a:p>
        </p:txBody>
      </p:sp>
    </p:spTree>
    <p:extLst>
      <p:ext uri="{BB962C8B-B14F-4D97-AF65-F5344CB8AC3E}">
        <p14:creationId xmlns:p14="http://schemas.microsoft.com/office/powerpoint/2010/main" val="1646714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2000"/>
                                        <p:tgtEl>
                                          <p:spTgt spid="3">
                                            <p:txEl>
                                              <p:pRg st="0" end="0"/>
                                            </p:txEl>
                                          </p:spTgt>
                                        </p:tgtEl>
                                      </p:cBhvr>
                                    </p:animEffect>
                                  </p:childTnLst>
                                </p:cTn>
                              </p:par>
                              <p:par>
                                <p:cTn id="13" presetID="21" presetClass="entr" presetSubtype="1"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heel(1)">
                                      <p:cBhvr>
                                        <p:cTn id="15"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t>6- اهمیت جلبک ها به عنوان غذای جانوران (با تاکید برآبزیان)</a:t>
            </a:r>
            <a:endParaRPr lang="en-US" dirty="0"/>
          </a:p>
        </p:txBody>
      </p:sp>
      <p:sp>
        <p:nvSpPr>
          <p:cNvPr id="3" name="Content Placeholder 2"/>
          <p:cNvSpPr>
            <a:spLocks noGrp="1"/>
          </p:cNvSpPr>
          <p:nvPr>
            <p:ph sz="quarter" idx="1"/>
          </p:nvPr>
        </p:nvSpPr>
        <p:spPr/>
        <p:txBody>
          <a:bodyPr/>
          <a:lstStyle/>
          <a:p>
            <a:pPr algn="r"/>
            <a:r>
              <a:rPr lang="fa-IR" dirty="0"/>
              <a:t>جلبک ها به عنوان یک منبع غذایی برای ماهیان، دوزیستان، پستانداران و دیگر جانوران از اهمیت ویژه ای برخوردارند. وابستگی انسان به ماهی و سایر جانوران آبزی برای تکمیل خوراک خود واقعیتی است که بر کسی پوشیده نیست. بنابراین جلبک ها به طور غیر مستقیم ارزش بسیار ارزنده ای برای انسان ها </a:t>
            </a:r>
            <a:r>
              <a:rPr lang="fa-IR" dirty="0" smtClean="0"/>
              <a:t>دارند</a:t>
            </a:r>
          </a:p>
          <a:p>
            <a:r>
              <a:rPr lang="en-US" dirty="0"/>
              <a:t> (Sano T et </a:t>
            </a:r>
            <a:r>
              <a:rPr lang="en-US" dirty="0" smtClean="0"/>
              <a:t>al,1987&amp;198</a:t>
            </a:r>
            <a:r>
              <a:rPr lang="fa-IR" dirty="0" smtClean="0"/>
              <a:t>(8</a:t>
            </a:r>
          </a:p>
          <a:p>
            <a:pPr algn="r"/>
            <a:r>
              <a:rPr lang="fa-IR" dirty="0"/>
              <a:t>الف) در ايالات متحده آمريكا و ژاپن و در بسياري از نواحي ديگر جلبكهايي نظير</a:t>
            </a:r>
            <a:r>
              <a:rPr lang="fa-IR" dirty="0" smtClean="0"/>
              <a:t>:</a:t>
            </a:r>
          </a:p>
          <a:p>
            <a:r>
              <a:rPr lang="en-US" dirty="0" err="1"/>
              <a:t>Fucus</a:t>
            </a:r>
            <a:r>
              <a:rPr lang="en-US" dirty="0"/>
              <a:t>, </a:t>
            </a:r>
            <a:r>
              <a:rPr lang="en-US" dirty="0" err="1"/>
              <a:t>Ascophyllum</a:t>
            </a:r>
            <a:r>
              <a:rPr lang="en-US" dirty="0"/>
              <a:t>, </a:t>
            </a:r>
            <a:r>
              <a:rPr lang="en-US" dirty="0" err="1"/>
              <a:t>Sargassum</a:t>
            </a:r>
            <a:r>
              <a:rPr lang="en-US" dirty="0"/>
              <a:t>, </a:t>
            </a:r>
            <a:r>
              <a:rPr lang="en-US" dirty="0" err="1" smtClean="0"/>
              <a:t>Laminaria</a:t>
            </a:r>
            <a:endParaRPr lang="fa-IR" dirty="0" smtClean="0"/>
          </a:p>
          <a:p>
            <a:pPr algn="r"/>
            <a:r>
              <a:rPr lang="fa-IR" dirty="0"/>
              <a:t>به عنوان غذاي حيوانات مصرف مي شوند.</a:t>
            </a:r>
            <a:endParaRPr lang="en-US" dirty="0"/>
          </a:p>
        </p:txBody>
      </p:sp>
    </p:spTree>
    <p:extLst>
      <p:ext uri="{BB962C8B-B14F-4D97-AF65-F5344CB8AC3E}">
        <p14:creationId xmlns:p14="http://schemas.microsoft.com/office/powerpoint/2010/main" val="3645421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lgn="r"/>
            <a:r>
              <a:rPr lang="fa-IR" dirty="0" smtClean="0"/>
              <a:t>استفاده از ریزجلبک ها در آبزی پروری</a:t>
            </a:r>
            <a:br>
              <a:rPr lang="fa-IR" dirty="0" smtClean="0"/>
            </a:br>
            <a:r>
              <a:rPr lang="fa-IR" dirty="0" smtClean="0"/>
              <a:t>میکرو الگ ها را در تغذیه لارو آبزیان پرورشی از قبیل برخی ماهیان، عمده نرمتنان و سخت پوستان پرورشی و نیز در پرورش زئوپلانکتونهای پرورشی مورد استفاده در آبزی پروری ( غذای زنده مثل دافنی، روتیفر و..)بکار می برند..</a:t>
            </a:r>
            <a:br>
              <a:rPr lang="fa-IR" dirty="0" smtClean="0"/>
            </a:br>
            <a:r>
              <a:rPr lang="fa-IR" dirty="0" smtClean="0"/>
              <a:t>کاربر ریزجلبکها در پرورش دو کفه‌ای هاپ</a:t>
            </a:r>
            <a:br>
              <a:rPr lang="fa-IR" dirty="0" smtClean="0"/>
            </a:br>
            <a:r>
              <a:rPr lang="fa-IR" dirty="0" smtClean="0"/>
              <a:t>برای پرورش دوکفه‌ایها معمولاً از چند گونه ریزجلبک به طور ترکیبی</a:t>
            </a:r>
            <a:r>
              <a:rPr lang="en-US" dirty="0" smtClean="0"/>
              <a:t> </a:t>
            </a:r>
          </a:p>
          <a:p>
            <a:pPr algn="r"/>
            <a:r>
              <a:rPr lang="en-US" dirty="0" smtClean="0"/>
              <a:t>:</a:t>
            </a:r>
            <a:r>
              <a:rPr lang="fa-IR" dirty="0" smtClean="0"/>
              <a:t>استفاده می‌شود تا اینکه تمام نیازهای جانور تامین گردد. عمدتاً شامل</a:t>
            </a:r>
            <a:endParaRPr lang="en-US" dirty="0" smtClean="0"/>
          </a:p>
          <a:p>
            <a:r>
              <a:rPr lang="en-US" dirty="0" err="1" smtClean="0"/>
              <a:t>Iso</a:t>
            </a:r>
            <a:r>
              <a:rPr lang="en-US" dirty="0" smtClean="0"/>
              <a:t> </a:t>
            </a:r>
            <a:r>
              <a:rPr lang="en-US" dirty="0" err="1" smtClean="0"/>
              <a:t>chrysis</a:t>
            </a:r>
            <a:r>
              <a:rPr lang="en-US" dirty="0" smtClean="0"/>
              <a:t> </a:t>
            </a:r>
            <a:r>
              <a:rPr lang="en-US" dirty="0" err="1" smtClean="0"/>
              <a:t>galbara</a:t>
            </a:r>
            <a:r>
              <a:rPr lang="en-US" dirty="0" smtClean="0"/>
              <a:t> (</a:t>
            </a:r>
            <a:r>
              <a:rPr lang="fa-IR" dirty="0" smtClean="0"/>
              <a:t>خانواده‌ی </a:t>
            </a:r>
            <a:r>
              <a:rPr lang="en-US" dirty="0" smtClean="0"/>
              <a:t>T. </a:t>
            </a:r>
            <a:r>
              <a:rPr lang="en-US" dirty="0" err="1" smtClean="0"/>
              <a:t>Iso</a:t>
            </a:r>
            <a:r>
              <a:rPr lang="en-US" dirty="0" smtClean="0"/>
              <a:t>) </a:t>
            </a:r>
            <a:r>
              <a:rPr lang="fa-IR" dirty="0" smtClean="0"/>
              <a:t>و </a:t>
            </a:r>
            <a:r>
              <a:rPr lang="en-US" dirty="0" err="1" smtClean="0"/>
              <a:t>farlova</a:t>
            </a:r>
            <a:r>
              <a:rPr lang="en-US" dirty="0" smtClean="0"/>
              <a:t> </a:t>
            </a:r>
            <a:r>
              <a:rPr lang="en-US" dirty="0" err="1" smtClean="0"/>
              <a:t>lutheri</a:t>
            </a:r>
            <a:r>
              <a:rPr lang="en-US" dirty="0" smtClean="0"/>
              <a:t> </a:t>
            </a:r>
            <a:r>
              <a:rPr lang="fa-IR" dirty="0" smtClean="0"/>
              <a:t>و </a:t>
            </a:r>
            <a:r>
              <a:rPr lang="en-US" dirty="0" err="1" smtClean="0"/>
              <a:t>Chaetoceros</a:t>
            </a:r>
            <a:r>
              <a:rPr lang="en-US" dirty="0" smtClean="0"/>
              <a:t> </a:t>
            </a:r>
            <a:r>
              <a:rPr lang="en-US" dirty="0" err="1" smtClean="0"/>
              <a:t>calcitrans</a:t>
            </a:r>
            <a:endParaRPr lang="fa-IR" dirty="0" smtClean="0"/>
          </a:p>
          <a:p>
            <a:pPr algn="r"/>
            <a:r>
              <a:rPr lang="fa-IR" dirty="0" smtClean="0"/>
              <a:t>می‌باشد. البته گونه‌ های دیگری نیز در این زمینه کاربرد دارد. در </a:t>
            </a:r>
          </a:p>
          <a:p>
            <a:pPr marL="0" indent="0" algn="r">
              <a:buNone/>
            </a:pPr>
            <a:r>
              <a:rPr lang="en-US" dirty="0" smtClean="0"/>
              <a:t>Abalone </a:t>
            </a:r>
            <a:r>
              <a:rPr lang="fa-IR" dirty="0" smtClean="0"/>
              <a:t>پرورش دوکفه‌ایها </a:t>
            </a:r>
          </a:p>
          <a:p>
            <a:pPr marL="0" indent="0" algn="r">
              <a:buNone/>
            </a:pPr>
            <a:endParaRPr lang="en-US" dirty="0"/>
          </a:p>
        </p:txBody>
      </p:sp>
    </p:spTree>
    <p:extLst>
      <p:ext uri="{BB962C8B-B14F-4D97-AF65-F5344CB8AC3E}">
        <p14:creationId xmlns:p14="http://schemas.microsoft.com/office/powerpoint/2010/main" val="2556955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1)">
                                      <p:cBhvr>
                                        <p:cTn id="10" dur="2000"/>
                                        <p:tgtEl>
                                          <p:spTgt spid="3">
                                            <p:txEl>
                                              <p:pRg st="1" end="1"/>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1)">
                                      <p:cBhvr>
                                        <p:cTn id="13" dur="2000"/>
                                        <p:tgtEl>
                                          <p:spTgt spid="3">
                                            <p:txEl>
                                              <p:pRg st="2" end="2"/>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heel(1)">
                                      <p:cBhvr>
                                        <p:cTn id="16" dur="2000"/>
                                        <p:tgtEl>
                                          <p:spTgt spid="3">
                                            <p:txEl>
                                              <p:pRg st="3" end="3"/>
                                            </p:txEl>
                                          </p:spTgt>
                                        </p:tgtEl>
                                      </p:cBhvr>
                                    </p:animEffect>
                                  </p:childTnLst>
                                </p:cTn>
                              </p:par>
                              <p:par>
                                <p:cTn id="17" presetID="21" presetClass="entr" presetSubtype="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heel(1)">
                                      <p:cBhvr>
                                        <p:cTn id="19"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467600" cy="1143000"/>
          </a:xfrm>
        </p:spPr>
        <p:txBody>
          <a:bodyPr/>
          <a:lstStyle/>
          <a:p>
            <a:pPr algn="ctr"/>
            <a:r>
              <a:rPr lang="fa-IR" dirty="0"/>
              <a:t>7- اهمیت جلبک به عنوان منبع املاح</a:t>
            </a:r>
            <a:endParaRPr lang="en-US" dirty="0"/>
          </a:p>
        </p:txBody>
      </p:sp>
      <p:sp>
        <p:nvSpPr>
          <p:cNvPr id="3" name="Content Placeholder 2"/>
          <p:cNvSpPr>
            <a:spLocks noGrp="1"/>
          </p:cNvSpPr>
          <p:nvPr>
            <p:ph sz="quarter" idx="1"/>
          </p:nvPr>
        </p:nvSpPr>
        <p:spPr>
          <a:xfrm>
            <a:off x="457200" y="1143000"/>
            <a:ext cx="7467600" cy="4873752"/>
          </a:xfrm>
        </p:spPr>
        <p:txBody>
          <a:bodyPr>
            <a:normAutofit fontScale="92500"/>
          </a:bodyPr>
          <a:lstStyle/>
          <a:p>
            <a:pPr algn="r"/>
            <a:r>
              <a:rPr lang="fa-IR" smtClean="0"/>
              <a:t>به علت غنی بودن جلبكها از املاح و عناصري نظي: يد،‌ پتاس و غيره به صورتهاي مختلفي مورد استفاده قرار مي گيرند.</a:t>
            </a:r>
            <a:br>
              <a:rPr lang="fa-IR" smtClean="0"/>
            </a:br>
            <a:r>
              <a:rPr lang="fa-IR" dirty="0" smtClean="0"/>
              <a:t>الف) در صنايع صابون سازي و شيشه سازي كلپ هاي دريايي به عنوان </a:t>
            </a:r>
          </a:p>
          <a:p>
            <a:pPr marL="0" indent="0" algn="r">
              <a:buNone/>
            </a:pPr>
            <a:r>
              <a:rPr lang="fa-IR" dirty="0" smtClean="0"/>
              <a:t>منبع سود </a:t>
            </a:r>
            <a:endParaRPr lang="en-US" dirty="0" smtClean="0"/>
          </a:p>
          <a:p>
            <a:pPr marL="0" indent="0">
              <a:buNone/>
            </a:pPr>
            <a:r>
              <a:rPr lang="en-US" dirty="0" smtClean="0"/>
              <a:t>Soda</a:t>
            </a:r>
          </a:p>
          <a:p>
            <a:pPr marL="0" indent="0" algn="r">
              <a:buNone/>
            </a:pPr>
            <a:r>
              <a:rPr lang="fa-IR" dirty="0" smtClean="0"/>
              <a:t>مورد استفاده زيادي دارند؛</a:t>
            </a:r>
            <a:endParaRPr lang="en-US" dirty="0" smtClean="0"/>
          </a:p>
          <a:p>
            <a:pPr marL="0" indent="0" algn="r">
              <a:buNone/>
            </a:pPr>
            <a:r>
              <a:rPr lang="fa-IR" dirty="0" smtClean="0"/>
              <a:t>ب) همچنين از كلپ ها پتاسيم ويد استخراج مي شود. دراين ميان اعضاي راسته</a:t>
            </a:r>
            <a:endParaRPr lang="en-US" dirty="0" smtClean="0"/>
          </a:p>
          <a:p>
            <a:pPr marL="0" indent="0">
              <a:buNone/>
            </a:pPr>
            <a:r>
              <a:rPr lang="en-US" dirty="0" err="1" smtClean="0"/>
              <a:t>Laminariales</a:t>
            </a:r>
            <a:endParaRPr lang="en-US" dirty="0" smtClean="0"/>
          </a:p>
          <a:p>
            <a:pPr marL="0" indent="0" algn="r">
              <a:buNone/>
            </a:pPr>
            <a:r>
              <a:rPr lang="fa-IR" dirty="0" smtClean="0"/>
              <a:t>از جلبكهاي قهوه اي بيشتر مورد استفاده قرار مي گيرند؛</a:t>
            </a:r>
            <a:endParaRPr lang="en-US" dirty="0" smtClean="0"/>
          </a:p>
          <a:p>
            <a:pPr marL="0" indent="0" algn="r">
              <a:buNone/>
            </a:pPr>
            <a:r>
              <a:rPr lang="fa-IR" dirty="0" smtClean="0"/>
              <a:t>پ) از برخي از جلبكهاي قرمز نظير</a:t>
            </a:r>
          </a:p>
          <a:p>
            <a:pPr marL="0" indent="0">
              <a:buNone/>
            </a:pPr>
            <a:r>
              <a:rPr lang="en-US" dirty="0" err="1" smtClean="0"/>
              <a:t>Rhodymenia</a:t>
            </a:r>
            <a:r>
              <a:rPr lang="en-US" dirty="0" smtClean="0"/>
              <a:t>, </a:t>
            </a:r>
            <a:r>
              <a:rPr lang="en-US" dirty="0" err="1" smtClean="0"/>
              <a:t>Polysiphonia</a:t>
            </a:r>
            <a:endParaRPr lang="fa-IR" dirty="0" smtClean="0"/>
          </a:p>
          <a:p>
            <a:pPr marL="0" indent="0" algn="r">
              <a:buNone/>
            </a:pPr>
            <a:r>
              <a:rPr lang="fa-IR" dirty="0" smtClean="0"/>
              <a:t>كه ممكن است 3تا 6 درصد وزن آنها را پتاسيم و يد تشكيل دهد استخراج مي شود؛</a:t>
            </a:r>
          </a:p>
          <a:p>
            <a:pPr marL="0" indent="0" algn="r">
              <a:buNone/>
            </a:pPr>
            <a:endParaRPr lang="fa-IR" dirty="0" smtClean="0"/>
          </a:p>
        </p:txBody>
      </p:sp>
    </p:spTree>
    <p:extLst>
      <p:ext uri="{BB962C8B-B14F-4D97-AF65-F5344CB8AC3E}">
        <p14:creationId xmlns:p14="http://schemas.microsoft.com/office/powerpoint/2010/main" val="3521905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a:xfrm>
            <a:off x="457200" y="304800"/>
            <a:ext cx="7467600" cy="4873752"/>
          </a:xfrm>
        </p:spPr>
        <p:txBody>
          <a:bodyPr>
            <a:normAutofit fontScale="92500" lnSpcReduction="10000"/>
          </a:bodyPr>
          <a:lstStyle/>
          <a:p>
            <a:pPr algn="r"/>
            <a:r>
              <a:rPr lang="fa-IR" dirty="0"/>
              <a:t>از دیاتومه‌های بینک </a:t>
            </a:r>
            <a:r>
              <a:rPr lang="fa-IR" dirty="0" smtClean="0"/>
              <a:t>مثل </a:t>
            </a:r>
          </a:p>
          <a:p>
            <a:r>
              <a:rPr lang="en-US" dirty="0" err="1"/>
              <a:t>Nitzschia</a:t>
            </a:r>
            <a:r>
              <a:rPr lang="en-US" dirty="0"/>
              <a:t>.</a:t>
            </a:r>
            <a:r>
              <a:rPr lang="fa-IR" dirty="0"/>
              <a:t>و</a:t>
            </a:r>
            <a:r>
              <a:rPr lang="en-US" dirty="0" err="1" smtClean="0"/>
              <a:t>Navicula</a:t>
            </a:r>
            <a:endParaRPr lang="en-US" dirty="0" smtClean="0"/>
          </a:p>
          <a:p>
            <a:pPr algn="r"/>
            <a:r>
              <a:rPr lang="en-US" dirty="0"/>
              <a:t>(</a:t>
            </a:r>
            <a:r>
              <a:rPr lang="en-US" dirty="0" err="1" smtClean="0"/>
              <a:t>Barsanti.L</a:t>
            </a:r>
            <a:r>
              <a:rPr lang="en-US" dirty="0"/>
              <a:t>, 2006) </a:t>
            </a:r>
            <a:r>
              <a:rPr lang="fa-IR" dirty="0" smtClean="0"/>
              <a:t>استفاده </a:t>
            </a:r>
            <a:r>
              <a:rPr lang="fa-IR" dirty="0"/>
              <a:t>می‌شود</a:t>
            </a:r>
            <a:r>
              <a:rPr lang="fa-IR" dirty="0" smtClean="0"/>
              <a:t>.</a:t>
            </a:r>
            <a:endParaRPr lang="en-US" dirty="0" smtClean="0"/>
          </a:p>
          <a:p>
            <a:pPr algn="r"/>
            <a:r>
              <a:rPr lang="fa-IR" dirty="0"/>
              <a:t>کاربرد جلبک ها در تغذیه سخت </a:t>
            </a:r>
            <a:r>
              <a:rPr lang="fa-IR" dirty="0" smtClean="0"/>
              <a:t>پوستان</a:t>
            </a:r>
            <a:endParaRPr lang="en-US" dirty="0" smtClean="0"/>
          </a:p>
          <a:p>
            <a:pPr algn="r"/>
            <a:r>
              <a:rPr lang="fa-IR" dirty="0"/>
              <a:t>در پرورش میگو از دیاتومه </a:t>
            </a:r>
            <a:r>
              <a:rPr lang="fa-IR" dirty="0" smtClean="0"/>
              <a:t>های</a:t>
            </a:r>
            <a:endParaRPr lang="en-US" dirty="0" smtClean="0"/>
          </a:p>
          <a:p>
            <a:r>
              <a:rPr lang="en-US" dirty="0" err="1"/>
              <a:t>Chaetoceros</a:t>
            </a:r>
            <a:r>
              <a:rPr lang="en-US" dirty="0"/>
              <a:t> </a:t>
            </a:r>
            <a:r>
              <a:rPr lang="en-US" dirty="0" err="1"/>
              <a:t>spp</a:t>
            </a:r>
            <a:r>
              <a:rPr lang="en-US" dirty="0"/>
              <a:t> , </a:t>
            </a:r>
            <a:r>
              <a:rPr lang="en-US" dirty="0" err="1"/>
              <a:t>Skeletonema</a:t>
            </a:r>
            <a:r>
              <a:rPr lang="en-US" dirty="0"/>
              <a:t> </a:t>
            </a:r>
            <a:r>
              <a:rPr lang="en-US" dirty="0" err="1" smtClean="0"/>
              <a:t>spp</a:t>
            </a:r>
            <a:endParaRPr lang="en-US" dirty="0" smtClean="0"/>
          </a:p>
          <a:p>
            <a:pPr algn="r"/>
            <a:r>
              <a:rPr lang="fa-IR" dirty="0"/>
              <a:t>ستفاده می شود. در پرورش روتیفر نیز از گونه </a:t>
            </a:r>
            <a:r>
              <a:rPr lang="fa-IR" dirty="0" smtClean="0"/>
              <a:t>های</a:t>
            </a:r>
            <a:endParaRPr lang="en-US" dirty="0" smtClean="0"/>
          </a:p>
          <a:p>
            <a:r>
              <a:rPr lang="en-US" dirty="0" err="1"/>
              <a:t>Isochrysis</a:t>
            </a:r>
            <a:r>
              <a:rPr lang="en-US" dirty="0"/>
              <a:t> </a:t>
            </a:r>
            <a:r>
              <a:rPr lang="en-US" dirty="0" err="1"/>
              <a:t>sp</a:t>
            </a:r>
            <a:r>
              <a:rPr lang="en-US" dirty="0" smtClean="0"/>
              <a:t>, </a:t>
            </a:r>
            <a:r>
              <a:rPr lang="en-US" dirty="0" err="1"/>
              <a:t>P.lutheri,T.suecia</a:t>
            </a:r>
            <a:r>
              <a:rPr lang="en-US" dirty="0"/>
              <a:t> , </a:t>
            </a:r>
            <a:r>
              <a:rPr lang="en-US" dirty="0" err="1"/>
              <a:t>Nannochloropsis</a:t>
            </a:r>
            <a:r>
              <a:rPr lang="en-US" dirty="0"/>
              <a:t> </a:t>
            </a:r>
            <a:r>
              <a:rPr lang="en-US" dirty="0" err="1" smtClean="0"/>
              <a:t>spp</a:t>
            </a:r>
            <a:endParaRPr lang="en-US" dirty="0" smtClean="0"/>
          </a:p>
          <a:p>
            <a:pPr algn="r"/>
            <a:r>
              <a:rPr lang="fa-IR" dirty="0" smtClean="0"/>
              <a:t>استفاده </a:t>
            </a:r>
            <a:r>
              <a:rPr lang="fa-IR" dirty="0"/>
              <a:t>می شود.گونه های دیگری که ارزش غذایی برای تغذیه لارو سخت پوستان دارند </a:t>
            </a:r>
            <a:r>
              <a:rPr lang="fa-IR" dirty="0" smtClean="0"/>
              <a:t>شامل:</a:t>
            </a:r>
            <a:endParaRPr lang="en-US" dirty="0" smtClean="0"/>
          </a:p>
          <a:p>
            <a:r>
              <a:rPr lang="en-US" dirty="0" err="1"/>
              <a:t>C.calcitrans</a:t>
            </a:r>
            <a:r>
              <a:rPr lang="en-US" dirty="0"/>
              <a:t>, </a:t>
            </a:r>
            <a:r>
              <a:rPr lang="en-US" dirty="0" err="1"/>
              <a:t>Cmuelleri</a:t>
            </a:r>
            <a:r>
              <a:rPr lang="en-US" dirty="0"/>
              <a:t>, </a:t>
            </a:r>
            <a:r>
              <a:rPr lang="en-US" dirty="0" err="1"/>
              <a:t>P.lutheri</a:t>
            </a:r>
            <a:r>
              <a:rPr lang="en-US" dirty="0"/>
              <a:t> T. </a:t>
            </a:r>
            <a:r>
              <a:rPr lang="en-US" dirty="0" err="1"/>
              <a:t>suecica</a:t>
            </a:r>
            <a:r>
              <a:rPr lang="en-US" dirty="0"/>
              <a:t>, </a:t>
            </a:r>
            <a:r>
              <a:rPr lang="en-US" dirty="0" err="1"/>
              <a:t>S.costatum</a:t>
            </a:r>
            <a:r>
              <a:rPr lang="en-US" dirty="0"/>
              <a:t>, </a:t>
            </a:r>
            <a:r>
              <a:rPr lang="en-US" dirty="0" err="1"/>
              <a:t>Thalassiosira</a:t>
            </a:r>
            <a:r>
              <a:rPr lang="en-US" dirty="0"/>
              <a:t> </a:t>
            </a:r>
            <a:r>
              <a:rPr lang="en-US" dirty="0" err="1"/>
              <a:t>pseudonama</a:t>
            </a:r>
            <a:endParaRPr lang="en-US" dirty="0"/>
          </a:p>
        </p:txBody>
      </p:sp>
    </p:spTree>
    <p:extLst>
      <p:ext uri="{BB962C8B-B14F-4D97-AF65-F5344CB8AC3E}">
        <p14:creationId xmlns:p14="http://schemas.microsoft.com/office/powerpoint/2010/main" val="1028744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1)">
                                      <p:cBhvr>
                                        <p:cTn id="10" dur="2000"/>
                                        <p:tgtEl>
                                          <p:spTgt spid="3">
                                            <p:txEl>
                                              <p:pRg st="1" end="1"/>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1)">
                                      <p:cBhvr>
                                        <p:cTn id="13" dur="2000"/>
                                        <p:tgtEl>
                                          <p:spTgt spid="3">
                                            <p:txEl>
                                              <p:pRg st="2" end="2"/>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heel(1)">
                                      <p:cBhvr>
                                        <p:cTn id="16" dur="2000"/>
                                        <p:tgtEl>
                                          <p:spTgt spid="3">
                                            <p:txEl>
                                              <p:pRg st="3" end="3"/>
                                            </p:txEl>
                                          </p:spTgt>
                                        </p:tgtEl>
                                      </p:cBhvr>
                                    </p:animEffect>
                                  </p:childTnLst>
                                </p:cTn>
                              </p:par>
                              <p:par>
                                <p:cTn id="17" presetID="21" presetClass="entr" presetSubtype="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heel(1)">
                                      <p:cBhvr>
                                        <p:cTn id="19" dur="2000"/>
                                        <p:tgtEl>
                                          <p:spTgt spid="3">
                                            <p:txEl>
                                              <p:pRg st="4" end="4"/>
                                            </p:txEl>
                                          </p:spTgt>
                                        </p:tgtEl>
                                      </p:cBhvr>
                                    </p:animEffect>
                                  </p:childTnLst>
                                </p:cTn>
                              </p:par>
                              <p:par>
                                <p:cTn id="20" presetID="21" presetClass="entr" presetSubtype="1"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heel(1)">
                                      <p:cBhvr>
                                        <p:cTn id="22" dur="2000"/>
                                        <p:tgtEl>
                                          <p:spTgt spid="3">
                                            <p:txEl>
                                              <p:pRg st="5" end="5"/>
                                            </p:txEl>
                                          </p:spTgt>
                                        </p:tgtEl>
                                      </p:cBhvr>
                                    </p:animEffect>
                                  </p:childTnLst>
                                </p:cTn>
                              </p:par>
                              <p:par>
                                <p:cTn id="23" presetID="21" presetClass="entr" presetSubtype="1"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heel(1)">
                                      <p:cBhvr>
                                        <p:cTn id="25" dur="2000"/>
                                        <p:tgtEl>
                                          <p:spTgt spid="3">
                                            <p:txEl>
                                              <p:pRg st="6" end="6"/>
                                            </p:txEl>
                                          </p:spTgt>
                                        </p:tgtEl>
                                      </p:cBhvr>
                                    </p:animEffect>
                                  </p:childTnLst>
                                </p:cTn>
                              </p:par>
                              <p:par>
                                <p:cTn id="26" presetID="21" presetClass="entr" presetSubtype="1"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wheel(1)">
                                      <p:cBhvr>
                                        <p:cTn id="28" dur="2000"/>
                                        <p:tgtEl>
                                          <p:spTgt spid="3">
                                            <p:txEl>
                                              <p:pRg st="7" end="7"/>
                                            </p:txEl>
                                          </p:spTgt>
                                        </p:tgtEl>
                                      </p:cBhvr>
                                    </p:animEffect>
                                  </p:childTnLst>
                                </p:cTn>
                              </p:par>
                              <p:par>
                                <p:cTn id="29" presetID="21" presetClass="entr" presetSubtype="1"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wheel(1)">
                                      <p:cBhvr>
                                        <p:cTn id="31" dur="2000"/>
                                        <p:tgtEl>
                                          <p:spTgt spid="3">
                                            <p:txEl>
                                              <p:pRg st="8" end="8"/>
                                            </p:txEl>
                                          </p:spTgt>
                                        </p:tgtEl>
                                      </p:cBhvr>
                                    </p:animEffect>
                                  </p:childTnLst>
                                </p:cTn>
                              </p:par>
                              <p:par>
                                <p:cTn id="32" presetID="21" presetClass="entr" presetSubtype="1" fill="hold"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wheel(1)">
                                      <p:cBhvr>
                                        <p:cTn id="34"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lgn="r"/>
            <a:r>
              <a:rPr lang="fa-IR" dirty="0"/>
              <a:t>ت) در مراحل پيچيده تر مي توان آمونياك و ذغال از كلپ ها تهيه نمود</a:t>
            </a:r>
            <a:r>
              <a:rPr lang="fa-IR" dirty="0" smtClean="0"/>
              <a:t>؛</a:t>
            </a:r>
          </a:p>
          <a:p>
            <a:pPr marL="0" indent="0" algn="r">
              <a:buNone/>
            </a:pPr>
            <a:endParaRPr lang="fa-IR" dirty="0" smtClean="0"/>
          </a:p>
          <a:p>
            <a:pPr marL="0" indent="0" algn="r">
              <a:buNone/>
            </a:pPr>
            <a:endParaRPr lang="fa-IR" dirty="0"/>
          </a:p>
          <a:p>
            <a:pPr algn="r"/>
            <a:r>
              <a:rPr lang="fa-IR" dirty="0"/>
              <a:t>ث) بسياري از جلبكهاي دريايي از </a:t>
            </a:r>
            <a:r>
              <a:rPr lang="fa-IR" dirty="0" smtClean="0"/>
              <a:t>لحاظ</a:t>
            </a:r>
          </a:p>
          <a:p>
            <a:pPr marL="0" indent="0" algn="r">
              <a:buNone/>
            </a:pPr>
            <a:r>
              <a:rPr lang="fa-IR" dirty="0" smtClean="0"/>
              <a:t>آهن</a:t>
            </a:r>
            <a:r>
              <a:rPr lang="fa-IR" dirty="0"/>
              <a:t>، </a:t>
            </a:r>
            <a:r>
              <a:rPr lang="fa-IR" dirty="0" smtClean="0"/>
              <a:t>مس،منگنز وغیره ‌</a:t>
            </a:r>
          </a:p>
          <a:p>
            <a:pPr algn="r"/>
            <a:r>
              <a:rPr lang="fa-IR" dirty="0"/>
              <a:t>غني مي باشند(هرمزدیار، کیانمهر.1381)</a:t>
            </a:r>
            <a:endParaRPr lang="en-US" dirty="0"/>
          </a:p>
        </p:txBody>
      </p:sp>
    </p:spTree>
    <p:extLst>
      <p:ext uri="{BB962C8B-B14F-4D97-AF65-F5344CB8AC3E}">
        <p14:creationId xmlns:p14="http://schemas.microsoft.com/office/powerpoint/2010/main" val="2446265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wheel(1)">
                                      <p:cBhvr>
                                        <p:cTn id="10" dur="2000"/>
                                        <p:tgtEl>
                                          <p:spTgt spid="3">
                                            <p:txEl>
                                              <p:pRg st="3" end="3"/>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wheel(1)">
                                      <p:cBhvr>
                                        <p:cTn id="13" dur="2000"/>
                                        <p:tgtEl>
                                          <p:spTgt spid="3">
                                            <p:txEl>
                                              <p:pRg st="4" end="4"/>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wheel(1)">
                                      <p:cBhvr>
                                        <p:cTn id="16"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t>8- اهمیت جلبک به عنوان کود بیولوژیک</a:t>
            </a:r>
            <a:endParaRPr lang="en-US" dirty="0"/>
          </a:p>
        </p:txBody>
      </p:sp>
      <p:sp>
        <p:nvSpPr>
          <p:cNvPr id="3" name="Content Placeholder 2"/>
          <p:cNvSpPr>
            <a:spLocks noGrp="1"/>
          </p:cNvSpPr>
          <p:nvPr>
            <p:ph sz="quarter" idx="1"/>
          </p:nvPr>
        </p:nvSpPr>
        <p:spPr/>
        <p:txBody>
          <a:bodyPr>
            <a:normAutofit lnSpcReduction="10000"/>
          </a:bodyPr>
          <a:lstStyle/>
          <a:p>
            <a:pPr marL="0" indent="0" algn="r">
              <a:buNone/>
            </a:pPr>
            <a:r>
              <a:rPr lang="fa-IR" dirty="0" smtClean="0"/>
              <a:t>جلبكهاي </a:t>
            </a:r>
            <a:r>
              <a:rPr lang="fa-IR" dirty="0"/>
              <a:t>دريايي به علت داشتن </a:t>
            </a:r>
            <a:r>
              <a:rPr lang="fa-IR" dirty="0" smtClean="0"/>
              <a:t>فسفر،</a:t>
            </a:r>
          </a:p>
          <a:p>
            <a:pPr marL="0" indent="0" algn="r">
              <a:buNone/>
            </a:pPr>
            <a:r>
              <a:rPr lang="fa-IR" dirty="0"/>
              <a:t>پتاسيم،‌ و برخي از عناصر كم مقدار در بسياري از مناطق ساحلي به عنوان كود بيولوژيكي مورد استفاده قرار مي گيرند . آنها را مي توان با ديگر مواد آلي مخلوط نمود يا آنها را به تنهايي و پس از پوسيده شدن و كمپوست مورد استفاده قرار داد</a:t>
            </a:r>
            <a:r>
              <a:rPr lang="fa-IR" dirty="0" smtClean="0"/>
              <a:t>.</a:t>
            </a:r>
          </a:p>
          <a:p>
            <a:pPr marL="0" indent="0" algn="r">
              <a:buNone/>
            </a:pPr>
            <a:r>
              <a:rPr lang="fa-IR" dirty="0"/>
              <a:t>الف) جنسهايي </a:t>
            </a:r>
            <a:r>
              <a:rPr lang="fa-IR" dirty="0" smtClean="0"/>
              <a:t>نظير</a:t>
            </a:r>
          </a:p>
          <a:p>
            <a:pPr marL="0" indent="0">
              <a:buNone/>
            </a:pPr>
            <a:r>
              <a:rPr lang="en-US" dirty="0" err="1"/>
              <a:t>Chara</a:t>
            </a:r>
            <a:r>
              <a:rPr lang="en-US" dirty="0"/>
              <a:t>, </a:t>
            </a:r>
            <a:r>
              <a:rPr lang="en-US" dirty="0" err="1"/>
              <a:t>Lithothamnion</a:t>
            </a:r>
            <a:r>
              <a:rPr lang="en-US" dirty="0"/>
              <a:t>, </a:t>
            </a:r>
            <a:r>
              <a:rPr lang="en-US" dirty="0" err="1" smtClean="0"/>
              <a:t>Lithophyllum</a:t>
            </a:r>
            <a:endParaRPr lang="fa-IR" dirty="0" smtClean="0"/>
          </a:p>
          <a:p>
            <a:pPr marL="0" indent="0" algn="r">
              <a:buNone/>
            </a:pPr>
            <a:r>
              <a:rPr lang="fa-IR" dirty="0"/>
              <a:t>در مزارعي كه با فقدان كلسيم روبه رو هستند به كار مي روند</a:t>
            </a:r>
            <a:r>
              <a:rPr lang="fa-IR" dirty="0" smtClean="0"/>
              <a:t>؛</a:t>
            </a:r>
          </a:p>
          <a:p>
            <a:pPr marL="0" indent="0" algn="r">
              <a:buNone/>
            </a:pPr>
            <a:r>
              <a:rPr lang="fa-IR" dirty="0"/>
              <a:t>ب) فوكوس (جلبكهاي قهوه اي ) در مزارع ايرلند به عنوان يك كود مورد استفاده قرار مي گيرد؛</a:t>
            </a:r>
            <a:br>
              <a:rPr lang="fa-IR" dirty="0"/>
            </a:br>
            <a:r>
              <a:rPr lang="fa-IR" dirty="0"/>
              <a:t>از میان جلبک ها نوع سبز مایل به آبی آن ها از اهمیت بیشتری برخوردارند. زیرا آنها قادر به تثبیت نیتروژن اتمسفر به بدنه خود می </a:t>
            </a:r>
            <a:r>
              <a:rPr lang="fa-IR" dirty="0" smtClean="0"/>
              <a:t>باشند</a:t>
            </a:r>
          </a:p>
          <a:p>
            <a:pPr marL="0" indent="0">
              <a:buNone/>
            </a:pPr>
            <a:r>
              <a:rPr lang="fa-IR" dirty="0" smtClean="0"/>
              <a:t>)</a:t>
            </a:r>
            <a:r>
              <a:rPr lang="en-US" dirty="0" err="1" smtClean="0"/>
              <a:t>Barsanti.L</a:t>
            </a:r>
            <a:r>
              <a:rPr lang="en-US" dirty="0"/>
              <a:t>, </a:t>
            </a:r>
            <a:r>
              <a:rPr lang="en-US" dirty="0" smtClean="0"/>
              <a:t>2006</a:t>
            </a:r>
            <a:r>
              <a:rPr lang="fa-IR" dirty="0" smtClean="0"/>
              <a:t>(</a:t>
            </a:r>
            <a:endParaRPr lang="en-US" dirty="0"/>
          </a:p>
        </p:txBody>
      </p:sp>
    </p:spTree>
    <p:extLst>
      <p:ext uri="{BB962C8B-B14F-4D97-AF65-F5344CB8AC3E}">
        <p14:creationId xmlns:p14="http://schemas.microsoft.com/office/powerpoint/2010/main" val="1417769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wheel(1)">
                                      <p:cBhvr>
                                        <p:cTn id="10" dur="2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heel(1)">
                                      <p:cBhvr>
                                        <p:cTn id="15" dur="20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wheel(1)">
                                      <p:cBhvr>
                                        <p:cTn id="20" dur="20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wheel(1)">
                                      <p:cBhvr>
                                        <p:cTn id="25" dur="2000"/>
                                        <p:tgtEl>
                                          <p:spTgt spid="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1" presetClass="entr" presetSubtype="1" fill="hold" grpId="0"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wheel(1)">
                                      <p:cBhvr>
                                        <p:cTn id="30" dur="20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1" presetClass="entr" presetSubtype="1"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wheel(1)">
                                      <p:cBhvr>
                                        <p:cTn id="35" dur="2000"/>
                                        <p:tgtEl>
                                          <p:spTgt spid="3">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1" presetClass="entr" presetSubtype="1" fill="hold" grpId="0" nodeType="click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Effect transition="in" filter="wheel(1)">
                                      <p:cBhvr>
                                        <p:cTn id="40"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t>جلبكهاي سمي در آب شيرين و شور</a:t>
            </a:r>
            <a:endParaRPr lang="en-US" dirty="0"/>
          </a:p>
        </p:txBody>
      </p:sp>
      <p:sp>
        <p:nvSpPr>
          <p:cNvPr id="3" name="Content Placeholder 2"/>
          <p:cNvSpPr>
            <a:spLocks noGrp="1"/>
          </p:cNvSpPr>
          <p:nvPr>
            <p:ph sz="quarter" idx="1"/>
          </p:nvPr>
        </p:nvSpPr>
        <p:spPr/>
        <p:txBody>
          <a:bodyPr/>
          <a:lstStyle/>
          <a:p>
            <a:pPr algn="r"/>
            <a:r>
              <a:rPr lang="fa-IR" dirty="0"/>
              <a:t>1.      آب شيرين  </a:t>
            </a:r>
            <a:endParaRPr lang="en-US" dirty="0" smtClean="0"/>
          </a:p>
          <a:p>
            <a:pPr algn="r"/>
            <a:r>
              <a:rPr lang="fa-IR" dirty="0"/>
              <a:t>تقريبا همه بلوم هاي آب شيرين به وسيله سيانو با كترها يا جلبكهاي سبز آبي ايجاد مي شوند.بلو م ها باعث برگشت پذيري و تغيير رنگ رود خا نه ها و يا كمبود موادي مثل اكسيژن مي شود .عوامل محيطي مو ثر در بلوم : نور – دما – آب و هوا و فعاليتهاي بشري است.</a:t>
            </a:r>
            <a:br>
              <a:rPr lang="fa-IR" dirty="0"/>
            </a:br>
            <a:r>
              <a:rPr lang="fa-IR" dirty="0"/>
              <a:t>فعاليتهاي بشري موثر در بلوم : </a:t>
            </a:r>
            <a:br>
              <a:rPr lang="fa-IR" dirty="0"/>
            </a:br>
            <a:r>
              <a:rPr lang="fa-IR" dirty="0"/>
              <a:t>تغييرات فيزيكي  : ساخت سازه هايي مثل سد ها،دكلها و...         </a:t>
            </a:r>
            <a:br>
              <a:rPr lang="fa-IR" dirty="0"/>
            </a:br>
            <a:r>
              <a:rPr lang="fa-IR" dirty="0"/>
              <a:t>آلودگي نوترينتي : فاضلابهاي شهري ، روآنابهاي شهري ،زهكشي آبهاي حاصل از آبياري كه باعث </a:t>
            </a:r>
            <a:r>
              <a:rPr lang="fa-IR" dirty="0" smtClean="0"/>
              <a:t>افزايش</a:t>
            </a:r>
            <a:endParaRPr lang="fa-IR" dirty="0"/>
          </a:p>
          <a:p>
            <a:r>
              <a:rPr lang="en-US" dirty="0" smtClean="0"/>
              <a:t>N,P</a:t>
            </a:r>
          </a:p>
          <a:p>
            <a:pPr algn="r"/>
            <a:r>
              <a:rPr lang="fa-IR" dirty="0" smtClean="0"/>
              <a:t>میشود.</a:t>
            </a:r>
          </a:p>
          <a:p>
            <a:pPr algn="r"/>
            <a:endParaRPr lang="en-US" dirty="0"/>
          </a:p>
        </p:txBody>
      </p:sp>
    </p:spTree>
    <p:extLst>
      <p:ext uri="{BB962C8B-B14F-4D97-AF65-F5344CB8AC3E}">
        <p14:creationId xmlns:p14="http://schemas.microsoft.com/office/powerpoint/2010/main" val="3200747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1)">
                                      <p:cBhvr>
                                        <p:cTn id="10" dur="2000"/>
                                        <p:tgtEl>
                                          <p:spTgt spid="3">
                                            <p:txEl>
                                              <p:pRg st="1" end="1"/>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1)">
                                      <p:cBhvr>
                                        <p:cTn id="13" dur="2000"/>
                                        <p:tgtEl>
                                          <p:spTgt spid="3">
                                            <p:txEl>
                                              <p:pRg st="2" end="2"/>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heel(1)">
                                      <p:cBhvr>
                                        <p:cTn id="16"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normAutofit fontScale="92500" lnSpcReduction="20000"/>
          </a:bodyPr>
          <a:lstStyle/>
          <a:p>
            <a:pPr algn="r"/>
            <a:r>
              <a:rPr lang="fa-IR" dirty="0" smtClean="0"/>
              <a:t>2.</a:t>
            </a:r>
            <a:r>
              <a:rPr lang="fa-IR" dirty="0"/>
              <a:t>  آبهاي شور</a:t>
            </a:r>
            <a:br>
              <a:rPr lang="fa-IR" dirty="0"/>
            </a:br>
            <a:r>
              <a:rPr lang="fa-IR" dirty="0"/>
              <a:t>بيشترين و فراوانترين بلوم هاي جلبكهاي جهان در اقيانوسهاي گرم و غني از نوتريت اتفاق  مي افتد. سموم جلبكي حاصل از آنها ماهيان و نرمتنان و سخت پوستان را تحت تاثير قرار مي دهد، و در شناوري وتنفس و تغذيه آنها و حتي روي تغذيه حيوانات و مو جودات اهلي و و حشي اختلال ايجاد مي كند. تو كسين توليد شده توسط ارگانيسمهاي دريايي نسبت به سم و توكسين توليد شده در ارگانيسم آب شيرين شديد تر </a:t>
            </a:r>
            <a:r>
              <a:rPr lang="fa-IR" dirty="0" smtClean="0"/>
              <a:t>است.</a:t>
            </a:r>
          </a:p>
          <a:p>
            <a:pPr algn="r"/>
            <a:r>
              <a:rPr lang="fa-IR" dirty="0"/>
              <a:t>به طور كلي دو نوع تر كيب سمي وجود دارد :</a:t>
            </a:r>
            <a:br>
              <a:rPr lang="fa-IR" dirty="0"/>
            </a:br>
            <a:r>
              <a:rPr lang="fa-IR" dirty="0"/>
              <a:t> 1- نوع پپتيدي ( هپاتو توكسين ) :</a:t>
            </a:r>
            <a:br>
              <a:rPr lang="fa-IR" dirty="0"/>
            </a:br>
            <a:r>
              <a:rPr lang="fa-IR" dirty="0"/>
              <a:t>يك توكسين ضعيف بوده كه اثر كشندگي ضعيف داردو ممكن آسيب هايي را در كبد به صورت مزمن ايجاد كند . </a:t>
            </a:r>
            <a:br>
              <a:rPr lang="fa-IR" dirty="0"/>
            </a:br>
            <a:r>
              <a:rPr lang="fa-IR" dirty="0"/>
              <a:t> 2- نوع آلكالوئيدي ( نورو توكسين ) :</a:t>
            </a:r>
            <a:br>
              <a:rPr lang="fa-IR" dirty="0"/>
            </a:br>
            <a:r>
              <a:rPr lang="fa-IR" dirty="0"/>
              <a:t> نسبت به نوع قبلي قوي تر بوده و عموما دورۀ ناتواني ايجاد شده توسط آن طولاني است.اين سم در زمان كم اثر كشندگي خود را حفظ مي كند .اين سم بيشتر عصب و تنفس را در گير مي كند. </a:t>
            </a:r>
            <a:br>
              <a:rPr lang="fa-IR" dirty="0"/>
            </a:br>
            <a:endParaRPr lang="en-US" dirty="0"/>
          </a:p>
        </p:txBody>
      </p:sp>
    </p:spTree>
    <p:extLst>
      <p:ext uri="{BB962C8B-B14F-4D97-AF65-F5344CB8AC3E}">
        <p14:creationId xmlns:p14="http://schemas.microsoft.com/office/powerpoint/2010/main" val="419784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1)">
                                      <p:cBhvr>
                                        <p:cTn id="10"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قسم</a:t>
            </a:r>
            <a:r>
              <a:rPr lang="fa-IR" dirty="0"/>
              <a:t>ت</a:t>
            </a:r>
            <a:r>
              <a:rPr lang="fa-IR" dirty="0" smtClean="0"/>
              <a:t> </a:t>
            </a:r>
            <a:r>
              <a:rPr lang="fa-IR" dirty="0"/>
              <a:t>بندی جلبک ها</a:t>
            </a:r>
            <a:endParaRPr lang="en-US" dirty="0"/>
          </a:p>
        </p:txBody>
      </p:sp>
      <p:sp>
        <p:nvSpPr>
          <p:cNvPr id="3" name="Content Placeholder 2"/>
          <p:cNvSpPr>
            <a:spLocks noGrp="1"/>
          </p:cNvSpPr>
          <p:nvPr>
            <p:ph sz="quarter" idx="1"/>
          </p:nvPr>
        </p:nvSpPr>
        <p:spPr/>
        <p:txBody>
          <a:bodyPr/>
          <a:lstStyle/>
          <a:p>
            <a:pPr algn="r"/>
            <a:r>
              <a:rPr lang="fa-IR" dirty="0"/>
              <a:t>1-جلبک های پر سلولی (ماکرو آلگ ها</a:t>
            </a:r>
            <a:r>
              <a:rPr lang="fa-IR" dirty="0" smtClean="0"/>
              <a:t>)</a:t>
            </a:r>
            <a:endParaRPr lang="en-US" dirty="0" smtClean="0"/>
          </a:p>
          <a:p>
            <a:r>
              <a:rPr lang="en-US" dirty="0" smtClean="0"/>
              <a:t>SEAWEED</a:t>
            </a:r>
          </a:p>
          <a:p>
            <a:pPr algn="r"/>
            <a:r>
              <a:rPr lang="fa-IR" dirty="0"/>
              <a:t>- جلبک های قرمز(رودوفیت ها</a:t>
            </a:r>
            <a:r>
              <a:rPr lang="fa-IR" dirty="0" smtClean="0"/>
              <a:t>):</a:t>
            </a:r>
            <a:endParaRPr lang="en-US" dirty="0" smtClean="0"/>
          </a:p>
          <a:p>
            <a:r>
              <a:rPr lang="en-US" dirty="0" smtClean="0"/>
              <a:t>NORI , IRISH MOSS,DULCE</a:t>
            </a:r>
          </a:p>
          <a:p>
            <a:pPr algn="r"/>
            <a:r>
              <a:rPr lang="fa-IR" dirty="0"/>
              <a:t>- جلبک های قهوه ای (فائوفیتها</a:t>
            </a:r>
            <a:r>
              <a:rPr lang="fa-IR" dirty="0" smtClean="0"/>
              <a:t>):</a:t>
            </a:r>
            <a:endParaRPr lang="en-US" dirty="0" smtClean="0"/>
          </a:p>
          <a:p>
            <a:r>
              <a:rPr lang="en-US" dirty="0" smtClean="0"/>
              <a:t>KELP,</a:t>
            </a:r>
            <a:r>
              <a:rPr lang="en-US" dirty="0"/>
              <a:t> </a:t>
            </a:r>
            <a:r>
              <a:rPr lang="en-US" dirty="0" smtClean="0"/>
              <a:t>ARAME,</a:t>
            </a:r>
            <a:r>
              <a:rPr lang="en-US" dirty="0"/>
              <a:t> </a:t>
            </a:r>
            <a:r>
              <a:rPr lang="en-US" dirty="0" smtClean="0"/>
              <a:t>WAKAME,</a:t>
            </a:r>
            <a:r>
              <a:rPr lang="en-US" dirty="0"/>
              <a:t> SARGASSUM(KOMBU</a:t>
            </a:r>
            <a:r>
              <a:rPr lang="en-US" dirty="0" smtClean="0"/>
              <a:t>),</a:t>
            </a:r>
            <a:r>
              <a:rPr lang="en-US" dirty="0"/>
              <a:t> </a:t>
            </a:r>
            <a:r>
              <a:rPr lang="en-US" dirty="0" smtClean="0"/>
              <a:t>HIJIKI</a:t>
            </a:r>
          </a:p>
          <a:p>
            <a:pPr algn="r"/>
            <a:r>
              <a:rPr lang="fa-IR" dirty="0" smtClean="0"/>
              <a:t>- </a:t>
            </a:r>
            <a:r>
              <a:rPr lang="fa-IR" dirty="0"/>
              <a:t>جلبک های سبز (کلروفیت): نظیر کاهوی </a:t>
            </a:r>
            <a:r>
              <a:rPr lang="fa-IR" dirty="0" smtClean="0"/>
              <a:t>دریایی</a:t>
            </a:r>
            <a:endParaRPr lang="en-US" dirty="0" smtClean="0"/>
          </a:p>
          <a:p>
            <a:r>
              <a:rPr lang="en-US" dirty="0" smtClean="0"/>
              <a:t>ULVA</a:t>
            </a:r>
          </a:p>
          <a:p>
            <a:pPr algn="r"/>
            <a:r>
              <a:rPr lang="fa-IR" dirty="0"/>
              <a:t>- جلبک های </a:t>
            </a:r>
            <a:r>
              <a:rPr lang="fa-IR" dirty="0" smtClean="0"/>
              <a:t>طلایی</a:t>
            </a:r>
            <a:endParaRPr lang="en-US" dirty="0" smtClean="0"/>
          </a:p>
          <a:p>
            <a:pPr algn="r"/>
            <a:endParaRPr lang="en-US" dirty="0"/>
          </a:p>
        </p:txBody>
      </p:sp>
    </p:spTree>
    <p:extLst>
      <p:ext uri="{BB962C8B-B14F-4D97-AF65-F5344CB8AC3E}">
        <p14:creationId xmlns:p14="http://schemas.microsoft.com/office/powerpoint/2010/main" val="2951133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1)">
                                      <p:cBhvr>
                                        <p:cTn id="10" dur="2000"/>
                                        <p:tgtEl>
                                          <p:spTgt spid="3">
                                            <p:txEl>
                                              <p:pRg st="1" end="1"/>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1)">
                                      <p:cBhvr>
                                        <p:cTn id="13" dur="2000"/>
                                        <p:tgtEl>
                                          <p:spTgt spid="3">
                                            <p:txEl>
                                              <p:pRg st="2" end="2"/>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heel(1)">
                                      <p:cBhvr>
                                        <p:cTn id="16" dur="2000"/>
                                        <p:tgtEl>
                                          <p:spTgt spid="3">
                                            <p:txEl>
                                              <p:pRg st="3" end="3"/>
                                            </p:txEl>
                                          </p:spTgt>
                                        </p:tgtEl>
                                      </p:cBhvr>
                                    </p:animEffect>
                                  </p:childTnLst>
                                </p:cTn>
                              </p:par>
                              <p:par>
                                <p:cTn id="17" presetID="21" presetClass="entr" presetSubtype="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heel(1)">
                                      <p:cBhvr>
                                        <p:cTn id="19" dur="2000"/>
                                        <p:tgtEl>
                                          <p:spTgt spid="3">
                                            <p:txEl>
                                              <p:pRg st="4" end="4"/>
                                            </p:txEl>
                                          </p:spTgt>
                                        </p:tgtEl>
                                      </p:cBhvr>
                                    </p:animEffect>
                                  </p:childTnLst>
                                </p:cTn>
                              </p:par>
                              <p:par>
                                <p:cTn id="20" presetID="21" presetClass="entr" presetSubtype="1"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heel(1)">
                                      <p:cBhvr>
                                        <p:cTn id="22" dur="2000"/>
                                        <p:tgtEl>
                                          <p:spTgt spid="3">
                                            <p:txEl>
                                              <p:pRg st="5" end="5"/>
                                            </p:txEl>
                                          </p:spTgt>
                                        </p:tgtEl>
                                      </p:cBhvr>
                                    </p:animEffect>
                                  </p:childTnLst>
                                </p:cTn>
                              </p:par>
                              <p:par>
                                <p:cTn id="23" presetID="21" presetClass="entr" presetSubtype="1"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heel(1)">
                                      <p:cBhvr>
                                        <p:cTn id="25" dur="2000"/>
                                        <p:tgtEl>
                                          <p:spTgt spid="3">
                                            <p:txEl>
                                              <p:pRg st="6" end="6"/>
                                            </p:txEl>
                                          </p:spTgt>
                                        </p:tgtEl>
                                      </p:cBhvr>
                                    </p:animEffect>
                                  </p:childTnLst>
                                </p:cTn>
                              </p:par>
                              <p:par>
                                <p:cTn id="26" presetID="21" presetClass="entr" presetSubtype="1"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wheel(1)">
                                      <p:cBhvr>
                                        <p:cTn id="28" dur="2000"/>
                                        <p:tgtEl>
                                          <p:spTgt spid="3">
                                            <p:txEl>
                                              <p:pRg st="7" end="7"/>
                                            </p:txEl>
                                          </p:spTgt>
                                        </p:tgtEl>
                                      </p:cBhvr>
                                    </p:animEffect>
                                  </p:childTnLst>
                                </p:cTn>
                              </p:par>
                              <p:par>
                                <p:cTn id="29" presetID="21" presetClass="entr" presetSubtype="1"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wheel(1)">
                                      <p:cBhvr>
                                        <p:cTn id="31"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lgn="r"/>
            <a:r>
              <a:rPr lang="fa-IR" dirty="0"/>
              <a:t>2- جلبک های تک سلولی(میکرو آلگها</a:t>
            </a:r>
            <a:r>
              <a:rPr lang="fa-IR" dirty="0" smtClean="0"/>
              <a:t>):</a:t>
            </a:r>
            <a:endParaRPr lang="en-US" dirty="0" smtClean="0"/>
          </a:p>
          <a:p>
            <a:pPr algn="r"/>
            <a:r>
              <a:rPr lang="fa-IR" dirty="0"/>
              <a:t>- فیتوپلانکتونها و دیاتوم ها.</a:t>
            </a:r>
            <a:r>
              <a:rPr lang="fa-IR" dirty="0"/>
              <a:t/>
            </a:r>
            <a:br>
              <a:rPr lang="fa-IR" dirty="0"/>
            </a:br>
            <a:r>
              <a:rPr lang="en-US" dirty="0" smtClean="0"/>
              <a:t>                  (</a:t>
            </a:r>
            <a:r>
              <a:rPr lang="fa-IR" dirty="0"/>
              <a:t>کلرلا ولگاریس</a:t>
            </a:r>
            <a:r>
              <a:rPr lang="en-US" dirty="0" smtClean="0"/>
              <a:t>)</a:t>
            </a:r>
            <a:r>
              <a:rPr lang="fa-IR" dirty="0" smtClean="0"/>
              <a:t>- کلرلا</a:t>
            </a:r>
            <a:endParaRPr lang="en-US" dirty="0" smtClean="0"/>
          </a:p>
          <a:p>
            <a:pPr algn="r">
              <a:buFontTx/>
              <a:buChar char="-"/>
            </a:pPr>
            <a:r>
              <a:rPr lang="fa-IR" dirty="0" smtClean="0"/>
              <a:t>اسپیرولینا</a:t>
            </a:r>
            <a:endParaRPr lang="en-US" dirty="0" smtClean="0"/>
          </a:p>
          <a:p>
            <a:pPr marL="0" indent="0" algn="r">
              <a:buNone/>
            </a:pPr>
            <a:r>
              <a:rPr lang="en-US" dirty="0" smtClean="0"/>
              <a:t> </a:t>
            </a:r>
            <a:r>
              <a:rPr lang="en-US" dirty="0"/>
              <a:t>(DUNALIELLA</a:t>
            </a:r>
            <a:r>
              <a:rPr lang="en-US" dirty="0" smtClean="0"/>
              <a:t>)</a:t>
            </a:r>
          </a:p>
          <a:p>
            <a:pPr marL="0" indent="0" algn="r">
              <a:buNone/>
            </a:pPr>
            <a:endParaRPr lang="en-US" dirty="0"/>
          </a:p>
        </p:txBody>
      </p:sp>
    </p:spTree>
    <p:extLst>
      <p:ext uri="{BB962C8B-B14F-4D97-AF65-F5344CB8AC3E}">
        <p14:creationId xmlns:p14="http://schemas.microsoft.com/office/powerpoint/2010/main" val="814469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wheel(1)">
                                      <p:cBhvr>
                                        <p:cTn id="10" dur="2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heel(1)">
                                      <p:cBhvr>
                                        <p:cTn id="15" dur="20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wheel(1)">
                                      <p:cBhvr>
                                        <p:cTn id="20" dur="20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wheel(1)">
                                      <p:cBhvr>
                                        <p:cTn id="25"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t>1- اهمیت جلبک ها به عنوان تولید کننده در اکوسیستم های آبی</a:t>
            </a:r>
            <a:endParaRPr lang="en-US" dirty="0"/>
          </a:p>
        </p:txBody>
      </p:sp>
      <p:sp>
        <p:nvSpPr>
          <p:cNvPr id="3" name="Content Placeholder 2"/>
          <p:cNvSpPr>
            <a:spLocks noGrp="1"/>
          </p:cNvSpPr>
          <p:nvPr>
            <p:ph sz="quarter" idx="1"/>
          </p:nvPr>
        </p:nvSpPr>
        <p:spPr>
          <a:xfrm>
            <a:off x="457200" y="1676400"/>
            <a:ext cx="7467600" cy="4873752"/>
          </a:xfrm>
        </p:spPr>
        <p:txBody>
          <a:bodyPr/>
          <a:lstStyle/>
          <a:p>
            <a:pPr algn="r"/>
            <a:r>
              <a:rPr lang="fa-IR" dirty="0"/>
              <a:t>جلبكها موجودات فتواتوتروف هستند و توليد كنندگان اصلی مواد آلي در محيطهاي آبي مي باشند. در اكوسيستمهاي آبي جلبكها و فيتو پلانكتونها بخش مهمي از زنجيره غذايي موجودات آبزي و ماهيها را تشكيل مي دهند و لذا بخش عمده اي ا زتوليدات آبزيان مستقيماً‌ وابسته به وجود آنها است همچنین جلبکها به واسطه عمل فتوسنتز و متصاعد نمودن اكسيژن، محيط اطراف خود را اكسيژنه نموده و براي حيات آبزيان مساعد مي نمايند جلبک هایی </a:t>
            </a:r>
            <a:r>
              <a:rPr lang="fa-IR" dirty="0" smtClean="0"/>
              <a:t>نظیر</a:t>
            </a:r>
          </a:p>
          <a:p>
            <a:r>
              <a:rPr lang="en-US" dirty="0"/>
              <a:t> Chlorella </a:t>
            </a:r>
            <a:endParaRPr lang="fa-IR" dirty="0" smtClean="0"/>
          </a:p>
          <a:p>
            <a:pPr algn="r"/>
            <a:r>
              <a:rPr lang="fa-IR" dirty="0"/>
              <a:t>نیز به هوادهی آب در گرفتن دی اکسید کربن کمک کرده که در نتیجه سبب ذخیره سازی اکسیژن و انجام پروسه فتوسنتز می گردد و این پدیده برای ماهیان بسیار با ارزش و سودمند خواهد </a:t>
            </a:r>
            <a:r>
              <a:rPr lang="fa-IR" dirty="0" smtClean="0"/>
              <a:t>بود</a:t>
            </a:r>
          </a:p>
          <a:p>
            <a:r>
              <a:rPr lang="en-US" dirty="0"/>
              <a:t>( Tanaka K et al,1997)</a:t>
            </a:r>
          </a:p>
        </p:txBody>
      </p:sp>
    </p:spTree>
    <p:extLst>
      <p:ext uri="{BB962C8B-B14F-4D97-AF65-F5344CB8AC3E}">
        <p14:creationId xmlns:p14="http://schemas.microsoft.com/office/powerpoint/2010/main" val="3007978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2000"/>
                                        <p:tgtEl>
                                          <p:spTgt spid="3">
                                            <p:txEl>
                                              <p:pRg st="0" end="0"/>
                                            </p:txEl>
                                          </p:spTgt>
                                        </p:tgtEl>
                                      </p:cBhvr>
                                    </p:animEffect>
                                  </p:childTnLst>
                                </p:cTn>
                              </p:par>
                              <p:par>
                                <p:cTn id="13" presetID="21" presetClass="entr" presetSubtype="1"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heel(1)">
                                      <p:cBhvr>
                                        <p:cTn id="15" dur="2000"/>
                                        <p:tgtEl>
                                          <p:spTgt spid="3">
                                            <p:txEl>
                                              <p:pRg st="1" end="1"/>
                                            </p:txEl>
                                          </p:spTgt>
                                        </p:tgtEl>
                                      </p:cBhvr>
                                    </p:animEffect>
                                  </p:childTnLst>
                                </p:cTn>
                              </p:par>
                              <p:par>
                                <p:cTn id="16" presetID="21" presetClass="entr" presetSubtype="1"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wheel(1)">
                                      <p:cBhvr>
                                        <p:cTn id="18" dur="2000"/>
                                        <p:tgtEl>
                                          <p:spTgt spid="3">
                                            <p:txEl>
                                              <p:pRg st="2" end="2"/>
                                            </p:txEl>
                                          </p:spTgt>
                                        </p:tgtEl>
                                      </p:cBhvr>
                                    </p:animEffect>
                                  </p:childTnLst>
                                </p:cTn>
                              </p:par>
                              <p:par>
                                <p:cTn id="19" presetID="21" presetClass="entr" presetSubtype="1"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heel(1)">
                                      <p:cBhvr>
                                        <p:cTn id="21"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t>مصارف جلبک ها</a:t>
            </a:r>
            <a:endParaRPr lang="en-US" dirty="0"/>
          </a:p>
        </p:txBody>
      </p:sp>
      <p:sp>
        <p:nvSpPr>
          <p:cNvPr id="3" name="Content Placeholder 2"/>
          <p:cNvSpPr>
            <a:spLocks noGrp="1"/>
          </p:cNvSpPr>
          <p:nvPr>
            <p:ph sz="quarter" idx="1"/>
          </p:nvPr>
        </p:nvSpPr>
        <p:spPr/>
        <p:txBody>
          <a:bodyPr>
            <a:normAutofit fontScale="85000" lnSpcReduction="20000"/>
          </a:bodyPr>
          <a:lstStyle/>
          <a:p>
            <a:pPr algn="r"/>
            <a:r>
              <a:rPr lang="fa-IR" dirty="0"/>
              <a:t>1-صنایع غذایی.</a:t>
            </a:r>
            <a:r>
              <a:rPr lang="fa-IR" dirty="0"/>
              <a:t/>
            </a:r>
            <a:br>
              <a:rPr lang="fa-IR" dirty="0"/>
            </a:br>
            <a:r>
              <a:rPr lang="fa-IR" dirty="0"/>
              <a:t/>
            </a:r>
            <a:br>
              <a:rPr lang="fa-IR" dirty="0"/>
            </a:br>
            <a:r>
              <a:rPr lang="fa-IR" dirty="0"/>
              <a:t>2-مکمل های غذایی.</a:t>
            </a:r>
            <a:r>
              <a:rPr lang="fa-IR" dirty="0"/>
              <a:t/>
            </a:r>
            <a:br>
              <a:rPr lang="fa-IR" dirty="0"/>
            </a:br>
            <a:r>
              <a:rPr lang="fa-IR" dirty="0"/>
              <a:t/>
            </a:r>
            <a:br>
              <a:rPr lang="fa-IR" dirty="0"/>
            </a:br>
            <a:r>
              <a:rPr lang="fa-IR" dirty="0"/>
              <a:t>3-تهیه کود.</a:t>
            </a:r>
            <a:r>
              <a:rPr lang="fa-IR" dirty="0"/>
              <a:t/>
            </a:r>
            <a:br>
              <a:rPr lang="fa-IR" dirty="0"/>
            </a:br>
            <a:r>
              <a:rPr lang="fa-IR" dirty="0" smtClean="0"/>
              <a:t>-منبع </a:t>
            </a:r>
            <a:r>
              <a:rPr lang="fa-IR" dirty="0"/>
              <a:t>انرژی: به عنوان </a:t>
            </a:r>
            <a:r>
              <a:rPr lang="fa-IR" dirty="0" smtClean="0"/>
              <a:t>بیودیزل</a:t>
            </a:r>
            <a:r>
              <a:rPr lang="en-US" dirty="0" smtClean="0"/>
              <a:t>4</a:t>
            </a:r>
          </a:p>
          <a:p>
            <a:pPr algn="r"/>
            <a:r>
              <a:rPr lang="fa-IR" dirty="0"/>
              <a:t>5-تهیه </a:t>
            </a:r>
            <a:r>
              <a:rPr lang="fa-IR" dirty="0" smtClean="0"/>
              <a:t>هیدروژن</a:t>
            </a:r>
            <a:endParaRPr lang="en-US" dirty="0" smtClean="0"/>
          </a:p>
          <a:p>
            <a:pPr algn="r"/>
            <a:r>
              <a:rPr lang="fa-IR" dirty="0"/>
              <a:t>6-مصارف دارویی</a:t>
            </a:r>
            <a:r>
              <a:rPr lang="fa-IR" dirty="0" smtClean="0"/>
              <a:t>.</a:t>
            </a:r>
            <a:r>
              <a:rPr lang="fa-IR" dirty="0"/>
              <a:t/>
            </a:r>
            <a:br>
              <a:rPr lang="fa-IR" dirty="0"/>
            </a:br>
            <a:r>
              <a:rPr lang="fa-IR" dirty="0" smtClean="0"/>
              <a:t>7-مصارف </a:t>
            </a:r>
            <a:r>
              <a:rPr lang="fa-IR" dirty="0"/>
              <a:t>بهداشتی، آرایشی.</a:t>
            </a:r>
            <a:r>
              <a:rPr lang="fa-IR" dirty="0"/>
              <a:t/>
            </a:r>
            <a:br>
              <a:rPr lang="fa-IR" dirty="0"/>
            </a:br>
            <a:r>
              <a:rPr lang="fa-IR" dirty="0"/>
              <a:t>8-کنترل </a:t>
            </a:r>
            <a:r>
              <a:rPr lang="fa-IR" dirty="0" smtClean="0"/>
              <a:t>آلودگی</a:t>
            </a:r>
            <a:endParaRPr lang="en-US" dirty="0" smtClean="0"/>
          </a:p>
          <a:p>
            <a:pPr algn="r"/>
            <a:r>
              <a:rPr lang="fa-IR" dirty="0"/>
              <a:t>9-به عنوان علوفه.</a:t>
            </a:r>
            <a:r>
              <a:rPr lang="fa-IR" dirty="0"/>
              <a:t/>
            </a:r>
            <a:br>
              <a:rPr lang="fa-IR" dirty="0"/>
            </a:br>
            <a:r>
              <a:rPr lang="fa-IR" dirty="0"/>
              <a:t/>
            </a:r>
            <a:br>
              <a:rPr lang="fa-IR" dirty="0"/>
            </a:br>
            <a:r>
              <a:rPr lang="fa-IR" dirty="0"/>
              <a:t>10-جایگزینی رنگدانه های شیمیایی با رنگدانه های جلبک.</a:t>
            </a:r>
            <a:r>
              <a:rPr lang="fa-IR" dirty="0"/>
              <a:t/>
            </a:r>
            <a:br>
              <a:rPr lang="fa-IR" dirty="0"/>
            </a:br>
            <a:r>
              <a:rPr lang="fa-IR" dirty="0"/>
              <a:t/>
            </a:r>
            <a:br>
              <a:rPr lang="fa-IR" dirty="0"/>
            </a:br>
            <a:r>
              <a:rPr lang="fa-IR" dirty="0"/>
              <a:t>11-استخراج روغن از جلبک ها که مصارف صنعتی فراوان دارد.</a:t>
            </a:r>
            <a:r>
              <a:rPr lang="fa-IR" dirty="0"/>
              <a:t/>
            </a:r>
            <a:br>
              <a:rPr lang="fa-IR" dirty="0"/>
            </a:br>
            <a:r>
              <a:rPr lang="fa-IR" dirty="0"/>
              <a:t/>
            </a:r>
            <a:br>
              <a:rPr lang="fa-IR" dirty="0"/>
            </a:br>
            <a:r>
              <a:rPr lang="fa-IR" dirty="0"/>
              <a:t>12-استتخراج آگار، آلژینات و کاراژینان.</a:t>
            </a:r>
            <a:r>
              <a:rPr lang="fa-IR" dirty="0"/>
              <a:t/>
            </a:r>
            <a:br>
              <a:rPr lang="fa-IR" dirty="0"/>
            </a:br>
            <a:endParaRPr lang="en-US" dirty="0"/>
          </a:p>
        </p:txBody>
      </p:sp>
    </p:spTree>
    <p:extLst>
      <p:ext uri="{BB962C8B-B14F-4D97-AF65-F5344CB8AC3E}">
        <p14:creationId xmlns:p14="http://schemas.microsoft.com/office/powerpoint/2010/main" val="1107981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wheel(1)">
                                      <p:cBhvr>
                                        <p:cTn id="10" dur="2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heel(1)">
                                      <p:cBhvr>
                                        <p:cTn id="15" dur="20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wheel(1)">
                                      <p:cBhvr>
                                        <p:cTn id="20" dur="20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wheel(1)">
                                      <p:cBhvr>
                                        <p:cTn id="25"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t>ارزش تغذیه ای جلبک ها</a:t>
            </a:r>
            <a:endParaRPr lang="en-US" dirty="0"/>
          </a:p>
        </p:txBody>
      </p:sp>
      <p:sp>
        <p:nvSpPr>
          <p:cNvPr id="3" name="Content Placeholder 2"/>
          <p:cNvSpPr>
            <a:spLocks noGrp="1"/>
          </p:cNvSpPr>
          <p:nvPr>
            <p:ph sz="quarter" idx="1"/>
          </p:nvPr>
        </p:nvSpPr>
        <p:spPr/>
        <p:txBody>
          <a:bodyPr>
            <a:normAutofit fontScale="92500"/>
          </a:bodyPr>
          <a:lstStyle/>
          <a:p>
            <a:pPr algn="r"/>
            <a:r>
              <a:rPr lang="fa-IR" dirty="0"/>
              <a:t>1- چربی جلبک ها بسیار اندک بوده و کم کالری هستند</a:t>
            </a:r>
            <a:r>
              <a:rPr lang="fa-IR" dirty="0" smtClean="0"/>
              <a:t>.</a:t>
            </a:r>
            <a:r>
              <a:rPr lang="fa-IR" dirty="0"/>
              <a:t/>
            </a:r>
            <a:br>
              <a:rPr lang="fa-IR" dirty="0"/>
            </a:br>
            <a:r>
              <a:rPr lang="fa-IR" dirty="0"/>
              <a:t>2-غنی از فیبر میباشند</a:t>
            </a:r>
            <a:r>
              <a:rPr lang="fa-IR" dirty="0" smtClean="0"/>
              <a:t>.</a:t>
            </a:r>
            <a:r>
              <a:rPr lang="fa-IR" dirty="0"/>
              <a:t/>
            </a:r>
            <a:br>
              <a:rPr lang="fa-IR" dirty="0"/>
            </a:br>
            <a:r>
              <a:rPr lang="fa-IR" dirty="0"/>
              <a:t>3-غنی از مواد معدنی از جمله کلسیم، آهن، منیزیوم، سلنیوم، روی، مس، پتاسیم، سدیم، و </a:t>
            </a:r>
            <a:r>
              <a:rPr lang="fa-IR" dirty="0" smtClean="0"/>
              <a:t>کر</a:t>
            </a:r>
            <a:r>
              <a:rPr lang="fa-IR" dirty="0"/>
              <a:t>و</a:t>
            </a:r>
            <a:r>
              <a:rPr lang="fa-IR" dirty="0" smtClean="0"/>
              <a:t>م </a:t>
            </a:r>
            <a:r>
              <a:rPr lang="fa-IR" dirty="0"/>
              <a:t>میباشند.</a:t>
            </a:r>
            <a:r>
              <a:rPr lang="fa-IR" dirty="0"/>
              <a:t/>
            </a:r>
            <a:br>
              <a:rPr lang="fa-IR" dirty="0"/>
            </a:br>
            <a:r>
              <a:rPr lang="fa-IR" dirty="0"/>
              <a:t>4-حاوی </a:t>
            </a:r>
            <a:r>
              <a:rPr lang="fa-IR" dirty="0" smtClean="0"/>
              <a:t>ویتامینهای</a:t>
            </a:r>
          </a:p>
          <a:p>
            <a:r>
              <a:rPr lang="en-US" dirty="0" smtClean="0"/>
              <a:t>B1,B12,B2,B9,C,E,A</a:t>
            </a:r>
          </a:p>
          <a:p>
            <a:pPr marL="0" indent="0" algn="r">
              <a:buNone/>
            </a:pPr>
            <a:r>
              <a:rPr lang="fa-IR" dirty="0" smtClean="0"/>
              <a:t>به </a:t>
            </a:r>
            <a:r>
              <a:rPr lang="fa-IR" dirty="0"/>
              <a:t>شکل بتاکاروتن میباشند.</a:t>
            </a:r>
            <a:r>
              <a:rPr lang="fa-IR" dirty="0"/>
              <a:t/>
            </a:r>
            <a:br>
              <a:rPr lang="fa-IR" dirty="0"/>
            </a:br>
            <a:r>
              <a:rPr lang="fa-IR" dirty="0" smtClean="0"/>
              <a:t>5- </a:t>
            </a:r>
            <a:r>
              <a:rPr lang="fa-IR" dirty="0"/>
              <a:t>منبع پروتئین میباشند. به ویژه جلبک </a:t>
            </a:r>
            <a:r>
              <a:rPr lang="fa-IR" dirty="0" smtClean="0"/>
              <a:t>نوری که </a:t>
            </a:r>
            <a:r>
              <a:rPr lang="fa-IR" dirty="0"/>
              <a:t>25 تا 35 درصد وزن خشک آن از پروتئین تشکیل یافته </a:t>
            </a:r>
            <a:r>
              <a:rPr lang="fa-IR" dirty="0" smtClean="0"/>
              <a:t>است.</a:t>
            </a:r>
          </a:p>
          <a:p>
            <a:pPr marL="0" indent="0" algn="r">
              <a:buNone/>
            </a:pPr>
            <a:r>
              <a:rPr lang="fa-IR" dirty="0"/>
              <a:t>6-حاوی کلروفیل میباشند. کلروفیل از رشد تومورهای سرطانی جلوگیری </a:t>
            </a:r>
            <a:r>
              <a:rPr lang="fa-IR" dirty="0" smtClean="0"/>
              <a:t>میکند</a:t>
            </a:r>
          </a:p>
          <a:p>
            <a:pPr marL="0" indent="0" algn="r">
              <a:buNone/>
            </a:pPr>
            <a:r>
              <a:rPr lang="fa-IR" dirty="0" smtClean="0"/>
              <a:t>میباشند.</a:t>
            </a:r>
            <a:r>
              <a:rPr lang="en-US" dirty="0" smtClean="0"/>
              <a:t>DNA </a:t>
            </a:r>
            <a:r>
              <a:rPr lang="fa-IR" dirty="0"/>
              <a:t>و </a:t>
            </a:r>
            <a:r>
              <a:rPr lang="en-US" dirty="0"/>
              <a:t>RNA</a:t>
            </a:r>
            <a:r>
              <a:rPr lang="fa-IR" dirty="0" smtClean="0"/>
              <a:t>7-غنی از اسیدهای نوکلئیک </a:t>
            </a:r>
            <a:endParaRPr lang="en-US" dirty="0" smtClean="0"/>
          </a:p>
          <a:p>
            <a:pPr marL="0" indent="0" algn="r">
              <a:buNone/>
            </a:pPr>
            <a:r>
              <a:rPr lang="fa-IR" dirty="0"/>
              <a:t>8-حاوی اسید های چرب غیر اشباع امگا 3 و 6 میباشند.</a:t>
            </a:r>
            <a:r>
              <a:rPr lang="fa-IR" dirty="0"/>
              <a:t/>
            </a:r>
            <a:br>
              <a:rPr lang="fa-IR" dirty="0"/>
            </a:br>
            <a:r>
              <a:rPr lang="en-US" dirty="0" smtClean="0"/>
              <a:t> </a:t>
            </a:r>
            <a:endParaRPr lang="fa-IR" dirty="0" smtClean="0"/>
          </a:p>
        </p:txBody>
      </p:sp>
    </p:spTree>
    <p:extLst>
      <p:ext uri="{BB962C8B-B14F-4D97-AF65-F5344CB8AC3E}">
        <p14:creationId xmlns:p14="http://schemas.microsoft.com/office/powerpoint/2010/main" val="733255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1)">
                                      <p:cBhvr>
                                        <p:cTn id="10" dur="2000"/>
                                        <p:tgtEl>
                                          <p:spTgt spid="3">
                                            <p:txEl>
                                              <p:pRg st="1" end="1"/>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1)">
                                      <p:cBhvr>
                                        <p:cTn id="13" dur="2000"/>
                                        <p:tgtEl>
                                          <p:spTgt spid="3">
                                            <p:txEl>
                                              <p:pRg st="2" end="2"/>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heel(1)">
                                      <p:cBhvr>
                                        <p:cTn id="16" dur="2000"/>
                                        <p:tgtEl>
                                          <p:spTgt spid="3">
                                            <p:txEl>
                                              <p:pRg st="3" end="3"/>
                                            </p:txEl>
                                          </p:spTgt>
                                        </p:tgtEl>
                                      </p:cBhvr>
                                    </p:animEffect>
                                  </p:childTnLst>
                                </p:cTn>
                              </p:par>
                              <p:par>
                                <p:cTn id="17" presetID="21" presetClass="entr" presetSubtype="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heel(1)">
                                      <p:cBhvr>
                                        <p:cTn id="19" dur="2000"/>
                                        <p:tgtEl>
                                          <p:spTgt spid="3">
                                            <p:txEl>
                                              <p:pRg st="4" end="4"/>
                                            </p:txEl>
                                          </p:spTgt>
                                        </p:tgtEl>
                                      </p:cBhvr>
                                    </p:animEffect>
                                  </p:childTnLst>
                                </p:cTn>
                              </p:par>
                              <p:par>
                                <p:cTn id="20" presetID="21" presetClass="entr" presetSubtype="1"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heel(1)">
                                      <p:cBhvr>
                                        <p:cTn id="2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828800" y="914216"/>
            <a:ext cx="4648200" cy="53840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ctangle 5"/>
          <p:cNvSpPr/>
          <p:nvPr/>
        </p:nvSpPr>
        <p:spPr>
          <a:xfrm>
            <a:off x="2133600" y="6238220"/>
            <a:ext cx="1796278" cy="523220"/>
          </a:xfrm>
          <a:prstGeom prst="rect">
            <a:avLst/>
          </a:prstGeom>
        </p:spPr>
        <p:txBody>
          <a:bodyPr wrap="square">
            <a:spAutoFit/>
          </a:bodyPr>
          <a:lstStyle/>
          <a:p>
            <a:r>
              <a:rPr lang="en-US" sz="2800" dirty="0">
                <a:solidFill>
                  <a:srgbClr val="7030A0"/>
                </a:solidFill>
              </a:rPr>
              <a:t>Chlorella</a:t>
            </a:r>
          </a:p>
        </p:txBody>
      </p:sp>
      <p:sp>
        <p:nvSpPr>
          <p:cNvPr id="7" name="Rectangle 6"/>
          <p:cNvSpPr/>
          <p:nvPr/>
        </p:nvSpPr>
        <p:spPr>
          <a:xfrm>
            <a:off x="76200" y="3890665"/>
            <a:ext cx="1752600" cy="1754326"/>
          </a:xfrm>
          <a:prstGeom prst="rect">
            <a:avLst/>
          </a:prstGeom>
          <a:noFill/>
        </p:spPr>
        <p:txBody>
          <a:bodyPr wrap="square" lIns="91440" tIns="45720" rIns="91440" bIns="45720">
            <a:spAutoFit/>
          </a:bodyPr>
          <a:lstStyle/>
          <a:p>
            <a:pPr algn="ctr"/>
            <a:r>
              <a:rPr lang="fa-IR"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rPr>
              <a:t>جلبک سبز</a:t>
            </a:r>
            <a:endParaRPr lang="en-US" sz="54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endParaRPr>
          </a:p>
        </p:txBody>
      </p:sp>
    </p:spTree>
    <p:extLst>
      <p:ext uri="{BB962C8B-B14F-4D97-AF65-F5344CB8AC3E}">
        <p14:creationId xmlns:p14="http://schemas.microsoft.com/office/powerpoint/2010/main" val="2116210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par>
                                <p:cTn id="8" presetID="21" presetClass="entr" presetSubtype="1"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heel(1)">
                                      <p:cBhvr>
                                        <p:cTn id="10" dur="2000"/>
                                        <p:tgtEl>
                                          <p:spTgt spid="4"/>
                                        </p:tgtEl>
                                      </p:cBhvr>
                                    </p:animEffect>
                                  </p:childTnLst>
                                </p:cTn>
                              </p:par>
                              <p:par>
                                <p:cTn id="11" presetID="21" presetClass="entr" presetSubtype="1"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heel(1)">
                                      <p:cBhvr>
                                        <p:cTn id="13" dur="2000"/>
                                        <p:tgtEl>
                                          <p:spTgt spid="6"/>
                                        </p:tgtEl>
                                      </p:cBhvr>
                                    </p:animEffect>
                                  </p:childTnLst>
                                </p:cTn>
                              </p:par>
                              <p:par>
                                <p:cTn id="14" presetID="21" presetClass="entr" presetSubtype="1"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heel(1)">
                                      <p:cBhvr>
                                        <p:cTn id="16"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567406" y="762000"/>
            <a:ext cx="5564188" cy="556418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ctangle 4"/>
          <p:cNvSpPr/>
          <p:nvPr/>
        </p:nvSpPr>
        <p:spPr>
          <a:xfrm>
            <a:off x="4114800" y="5410200"/>
            <a:ext cx="3993401" cy="923330"/>
          </a:xfrm>
          <a:prstGeom prst="rect">
            <a:avLst/>
          </a:prstGeom>
          <a:noFill/>
        </p:spPr>
        <p:txBody>
          <a:bodyPr wrap="none" lIns="91440" tIns="45720" rIns="91440" bIns="45720">
            <a:spAutoFit/>
          </a:bodyPr>
          <a:lstStyle/>
          <a:p>
            <a:pPr algn="ctr"/>
            <a:r>
              <a:rPr lang="en-US" sz="5400" b="1" dirty="0" err="1"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sargassum</a:t>
            </a:r>
            <a:endParaRPr lang="en-US"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
        <p:nvSpPr>
          <p:cNvPr id="6" name="Rectangle 5"/>
          <p:cNvSpPr/>
          <p:nvPr/>
        </p:nvSpPr>
        <p:spPr>
          <a:xfrm>
            <a:off x="-6528" y="2967335"/>
            <a:ext cx="2597328" cy="1754326"/>
          </a:xfrm>
          <a:prstGeom prst="rect">
            <a:avLst/>
          </a:prstGeom>
          <a:noFill/>
        </p:spPr>
        <p:txBody>
          <a:bodyPr wrap="square" lIns="91440" tIns="45720" rIns="91440" bIns="45720">
            <a:spAutoFit/>
          </a:bodyPr>
          <a:lstStyle/>
          <a:p>
            <a:pPr algn="ctr"/>
            <a:r>
              <a:rPr lang="fa-IR"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rPr>
              <a:t>جلبک قهوه ای</a:t>
            </a:r>
            <a:endParaRPr lang="en-US" sz="54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endParaRPr>
          </a:p>
        </p:txBody>
      </p:sp>
    </p:spTree>
    <p:extLst>
      <p:ext uri="{BB962C8B-B14F-4D97-AF65-F5344CB8AC3E}">
        <p14:creationId xmlns:p14="http://schemas.microsoft.com/office/powerpoint/2010/main" val="2542635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par>
                                <p:cTn id="8" presetID="21" presetClass="entr" presetSubtype="1"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heel(1)">
                                      <p:cBhvr>
                                        <p:cTn id="10" dur="2000"/>
                                        <p:tgtEl>
                                          <p:spTgt spid="4"/>
                                        </p:tgtEl>
                                      </p:cBhvr>
                                    </p:animEffect>
                                  </p:childTnLst>
                                </p:cTn>
                              </p:par>
                              <p:par>
                                <p:cTn id="11" presetID="21" presetClass="entr" presetSubtype="1"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par>
                                <p:cTn id="14" presetID="21" presetClass="entr" presetSubtype="1"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wheel(1)">
                                      <p:cBhvr>
                                        <p:cTn id="16"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133600" y="838200"/>
            <a:ext cx="6301993" cy="45847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7" name="Rectangle 6"/>
          <p:cNvSpPr/>
          <p:nvPr/>
        </p:nvSpPr>
        <p:spPr>
          <a:xfrm>
            <a:off x="6019800" y="4572000"/>
            <a:ext cx="2326278" cy="769441"/>
          </a:xfrm>
          <a:prstGeom prst="rect">
            <a:avLst/>
          </a:prstGeom>
        </p:spPr>
        <p:txBody>
          <a:bodyPr wrap="none">
            <a:spAutoFit/>
          </a:bodyPr>
          <a:lstStyle/>
          <a:p>
            <a:r>
              <a:rPr lang="en-US" sz="3600" dirty="0" err="1" smtClean="0">
                <a:solidFill>
                  <a:schemeClr val="bg1">
                    <a:lumMod val="95000"/>
                  </a:schemeClr>
                </a:solidFill>
              </a:rPr>
              <a:t>Chondru</a:t>
            </a:r>
            <a:r>
              <a:rPr lang="en-US" sz="4400" dirty="0" err="1" smtClean="0">
                <a:solidFill>
                  <a:schemeClr val="bg1"/>
                </a:solidFill>
              </a:rPr>
              <a:t>s</a:t>
            </a:r>
            <a:endParaRPr lang="en-US" sz="4400" dirty="0">
              <a:solidFill>
                <a:schemeClr val="bg1"/>
              </a:solidFill>
            </a:endParaRPr>
          </a:p>
        </p:txBody>
      </p:sp>
      <p:sp>
        <p:nvSpPr>
          <p:cNvPr id="8" name="Rectangle 7"/>
          <p:cNvSpPr/>
          <p:nvPr/>
        </p:nvSpPr>
        <p:spPr>
          <a:xfrm>
            <a:off x="-13371" y="2967335"/>
            <a:ext cx="2146971" cy="1754326"/>
          </a:xfrm>
          <a:prstGeom prst="rect">
            <a:avLst/>
          </a:prstGeom>
          <a:noFill/>
        </p:spPr>
        <p:txBody>
          <a:bodyPr wrap="square" lIns="91440" tIns="45720" rIns="91440" bIns="45720">
            <a:spAutoFit/>
          </a:bodyPr>
          <a:lstStyle/>
          <a:p>
            <a:pPr algn="ctr"/>
            <a:r>
              <a:rPr lang="fa-IR"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rPr>
              <a:t>جلبک قرمز</a:t>
            </a:r>
            <a:endParaRPr lang="en-US" sz="54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endParaRPr>
          </a:p>
        </p:txBody>
      </p:sp>
    </p:spTree>
    <p:extLst>
      <p:ext uri="{BB962C8B-B14F-4D97-AF65-F5344CB8AC3E}">
        <p14:creationId xmlns:p14="http://schemas.microsoft.com/office/powerpoint/2010/main" val="1982831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par>
                                <p:cTn id="8" presetID="21" presetClass="entr" presetSubtype="1"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heel(1)">
                                      <p:cBhvr>
                                        <p:cTn id="10" dur="2000"/>
                                        <p:tgtEl>
                                          <p:spTgt spid="4"/>
                                        </p:tgtEl>
                                      </p:cBhvr>
                                    </p:animEffect>
                                  </p:childTnLst>
                                </p:cTn>
                              </p:par>
                              <p:par>
                                <p:cTn id="11" presetID="21" presetClass="entr" presetSubtype="1"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heel(1)">
                                      <p:cBhvr>
                                        <p:cTn id="13" dur="2000"/>
                                        <p:tgtEl>
                                          <p:spTgt spid="7"/>
                                        </p:tgtEl>
                                      </p:cBhvr>
                                    </p:animEffect>
                                  </p:childTnLst>
                                </p:cTn>
                              </p:par>
                              <p:par>
                                <p:cTn id="14" presetID="21" presetClass="entr" presetSubtype="1"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wheel(1)">
                                      <p:cBhvr>
                                        <p:cTn id="16"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133599" y="964361"/>
            <a:ext cx="6538473" cy="52578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ctangle 4"/>
          <p:cNvSpPr/>
          <p:nvPr/>
        </p:nvSpPr>
        <p:spPr>
          <a:xfrm>
            <a:off x="2514600" y="5334000"/>
            <a:ext cx="5609228" cy="923330"/>
          </a:xfrm>
          <a:prstGeom prst="rect">
            <a:avLst/>
          </a:prstGeom>
          <a:noFill/>
        </p:spPr>
        <p:txBody>
          <a:bodyPr wrap="none" lIns="91440" tIns="45720" rIns="91440" bIns="45720">
            <a:spAutoFit/>
          </a:bodyPr>
          <a:lstStyle/>
          <a:p>
            <a:pPr algn="ctr"/>
            <a:r>
              <a:rPr lang="en-US" sz="5400" dirty="0" err="1"/>
              <a:t>Nostoc</a:t>
            </a:r>
            <a:r>
              <a:rPr lang="en-US" sz="5400" dirty="0"/>
              <a:t> commune</a:t>
            </a:r>
            <a:endParaRPr lang="en-US"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6" name="Rectangle 5"/>
          <p:cNvSpPr/>
          <p:nvPr/>
        </p:nvSpPr>
        <p:spPr>
          <a:xfrm>
            <a:off x="0" y="2743200"/>
            <a:ext cx="2057400" cy="1754326"/>
          </a:xfrm>
          <a:prstGeom prst="rect">
            <a:avLst/>
          </a:prstGeom>
          <a:noFill/>
        </p:spPr>
        <p:txBody>
          <a:bodyPr wrap="square" lIns="91440" tIns="45720" rIns="91440" bIns="45720">
            <a:spAutoFit/>
          </a:bodyPr>
          <a:lstStyle/>
          <a:p>
            <a:pPr algn="ctr"/>
            <a:r>
              <a:rPr lang="fa-IR" sz="54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جلبک سبزآبی</a:t>
            </a:r>
            <a:endParaRPr lang="en-US" sz="54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endParaRPr>
          </a:p>
        </p:txBody>
      </p:sp>
    </p:spTree>
    <p:extLst>
      <p:ext uri="{BB962C8B-B14F-4D97-AF65-F5344CB8AC3E}">
        <p14:creationId xmlns:p14="http://schemas.microsoft.com/office/powerpoint/2010/main" val="3346115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par>
                                <p:cTn id="8" presetID="21" presetClass="entr" presetSubtype="1"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heel(1)">
                                      <p:cBhvr>
                                        <p:cTn id="10" dur="2000"/>
                                        <p:tgtEl>
                                          <p:spTgt spid="4"/>
                                        </p:tgtEl>
                                      </p:cBhvr>
                                    </p:animEffect>
                                  </p:childTnLst>
                                </p:cTn>
                              </p:par>
                              <p:par>
                                <p:cTn id="11" presetID="21" presetClass="entr" presetSubtype="1"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par>
                                <p:cTn id="14" presetID="21" presetClass="entr" presetSubtype="1"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wheel(1)">
                                      <p:cBhvr>
                                        <p:cTn id="16"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563562"/>
          </a:xfrm>
        </p:spPr>
        <p:txBody>
          <a:bodyPr/>
          <a:lstStyle/>
          <a:p>
            <a:pPr algn="ctr"/>
            <a:r>
              <a:rPr lang="fa-IR" dirty="0"/>
              <a:t>كلپ عظيم الجثه قهوه اي</a:t>
            </a:r>
            <a:endParaRPr lang="en-US" dirty="0"/>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524000" y="934594"/>
            <a:ext cx="7198439" cy="417080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ctangle 4"/>
          <p:cNvSpPr/>
          <p:nvPr/>
        </p:nvSpPr>
        <p:spPr>
          <a:xfrm>
            <a:off x="1828800" y="5329535"/>
            <a:ext cx="3993401" cy="923330"/>
          </a:xfrm>
          <a:prstGeom prst="rect">
            <a:avLst/>
          </a:prstGeom>
          <a:noFill/>
        </p:spPr>
        <p:txBody>
          <a:bodyPr wrap="none" lIns="91440" tIns="45720" rIns="91440" bIns="45720">
            <a:spAutoFit/>
          </a:bodyPr>
          <a:lstStyle/>
          <a:p>
            <a:pPr algn="ctr"/>
            <a:r>
              <a:rPr lang="en-US" sz="5400" dirty="0" err="1"/>
              <a:t>Macrocystis</a:t>
            </a:r>
            <a:endParaRPr lang="en-US"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extLst>
      <p:ext uri="{BB962C8B-B14F-4D97-AF65-F5344CB8AC3E}">
        <p14:creationId xmlns:p14="http://schemas.microsoft.com/office/powerpoint/2010/main" val="354397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par>
                                <p:cTn id="8" presetID="21" presetClass="entr" presetSubtype="1"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heel(1)">
                                      <p:cBhvr>
                                        <p:cTn id="10" dur="2000"/>
                                        <p:tgtEl>
                                          <p:spTgt spid="4"/>
                                        </p:tgtEl>
                                      </p:cBhvr>
                                    </p:animEffect>
                                  </p:childTnLst>
                                </p:cTn>
                              </p:par>
                              <p:par>
                                <p:cTn id="11" presetID="21" presetClass="entr" presetSubtype="1"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t>2- اهمیت جلبک ها به عنوان غذای انسان</a:t>
            </a:r>
            <a:endParaRPr lang="en-US" dirty="0"/>
          </a:p>
        </p:txBody>
      </p:sp>
      <p:sp>
        <p:nvSpPr>
          <p:cNvPr id="3" name="Content Placeholder 2"/>
          <p:cNvSpPr>
            <a:spLocks noGrp="1"/>
          </p:cNvSpPr>
          <p:nvPr>
            <p:ph sz="quarter" idx="1"/>
          </p:nvPr>
        </p:nvSpPr>
        <p:spPr/>
        <p:txBody>
          <a:bodyPr/>
          <a:lstStyle/>
          <a:p>
            <a:pPr algn="r"/>
            <a:r>
              <a:rPr lang="fa-IR" dirty="0"/>
              <a:t>در بخشهای مختلف دنیا بيش از صد گونه از جلبكها و عمدتاً‌ جلبكهاي قهوه اي و قرمز و تعدادي از جلبكهاي سبز مورد استفاده غذايي قرار مي گيرند. جلبکها به علت سرشار بودن از مواد معدنی،‌ويتامينها،‌هيدراتهاي کربن، و پروتئین ها كه د ردرون سلولها و يا در ديواره سلولها وجود دارند،‌مورد استفاده غذايي انسانها قرار مي گیرند. در ذیل به برخی از آنها كه مورد استفاده غذايي دارند به طور اختصار اشاره مي شود:</a:t>
            </a:r>
            <a:endParaRPr lang="en-US" dirty="0"/>
          </a:p>
        </p:txBody>
      </p:sp>
    </p:spTree>
    <p:extLst>
      <p:ext uri="{BB962C8B-B14F-4D97-AF65-F5344CB8AC3E}">
        <p14:creationId xmlns:p14="http://schemas.microsoft.com/office/powerpoint/2010/main" val="1772923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77500" lnSpcReduction="20000"/>
          </a:bodyPr>
          <a:lstStyle/>
          <a:p>
            <a:pPr algn="r"/>
            <a:r>
              <a:rPr lang="fa-IR" dirty="0"/>
              <a:t>الف) از جلبكهاي قهوه اي بيشتر:</a:t>
            </a:r>
            <a:endParaRPr lang="fa-IR" dirty="0" smtClean="0"/>
          </a:p>
          <a:p>
            <a:r>
              <a:rPr lang="en-US" dirty="0" err="1" smtClean="0"/>
              <a:t>Laminaria</a:t>
            </a:r>
            <a:r>
              <a:rPr lang="en-US" dirty="0"/>
              <a:t>, </a:t>
            </a:r>
            <a:r>
              <a:rPr lang="en-US" dirty="0" err="1"/>
              <a:t>Pelvetia</a:t>
            </a:r>
            <a:r>
              <a:rPr lang="en-US" dirty="0"/>
              <a:t>, </a:t>
            </a:r>
            <a:r>
              <a:rPr lang="en-US" dirty="0" err="1"/>
              <a:t>Sargassun</a:t>
            </a:r>
            <a:r>
              <a:rPr lang="en-US" dirty="0"/>
              <a:t>, DAURVILLEA, </a:t>
            </a:r>
            <a:endParaRPr lang="fa-IR" dirty="0" smtClean="0"/>
          </a:p>
          <a:p>
            <a:pPr marL="0" indent="0">
              <a:buNone/>
            </a:pPr>
            <a:r>
              <a:rPr lang="en-US" dirty="0" err="1" smtClean="0"/>
              <a:t>Alaria</a:t>
            </a:r>
            <a:r>
              <a:rPr lang="en-US" dirty="0"/>
              <a:t>. </a:t>
            </a:r>
            <a:endParaRPr lang="fa-IR" dirty="0" smtClean="0"/>
          </a:p>
          <a:p>
            <a:pPr algn="r"/>
            <a:r>
              <a:rPr lang="fa-IR" dirty="0" smtClean="0"/>
              <a:t>  بر </a:t>
            </a:r>
            <a:r>
              <a:rPr lang="fa-IR" dirty="0"/>
              <a:t>طبق گفته پرسكات جلبكهاي قهوه اي از نظر ارزش غذايي </a:t>
            </a:r>
            <a:endParaRPr lang="fa-IR" dirty="0" smtClean="0"/>
          </a:p>
          <a:p>
            <a:pPr algn="r"/>
            <a:r>
              <a:rPr lang="fa-IR" dirty="0" smtClean="0"/>
              <a:t> </a:t>
            </a:r>
            <a:r>
              <a:rPr lang="fa-IR" dirty="0"/>
              <a:t>حاوي 15/6</a:t>
            </a:r>
            <a:r>
              <a:rPr lang="fa-IR" dirty="0" smtClean="0"/>
              <a:t> درصد </a:t>
            </a:r>
            <a:r>
              <a:rPr lang="fa-IR" dirty="0"/>
              <a:t>پروتئين (شامل 15 نوع اسيد آمينه </a:t>
            </a:r>
            <a:r>
              <a:rPr lang="fa-IR" dirty="0" smtClean="0"/>
              <a:t>)،</a:t>
            </a:r>
          </a:p>
          <a:p>
            <a:pPr algn="r"/>
            <a:r>
              <a:rPr lang="fa-IR" dirty="0" smtClean="0"/>
              <a:t>‌56/1 </a:t>
            </a:r>
            <a:r>
              <a:rPr lang="fa-IR" dirty="0"/>
              <a:t>درصد چربي و 04/57 درصد هيدرات كربن مي باشند. همچنين آنها داراي انواع مواد معدني همراه با كاروتن،‌ ويتامين و فلاوين مي باشند.</a:t>
            </a:r>
            <a:br>
              <a:rPr lang="fa-IR" dirty="0"/>
            </a:br>
            <a:r>
              <a:rPr lang="fa-IR" dirty="0" smtClean="0"/>
              <a:t>ب)از </a:t>
            </a:r>
            <a:r>
              <a:rPr lang="fa-IR" dirty="0"/>
              <a:t>جلبكهاي قرمز</a:t>
            </a:r>
            <a:r>
              <a:rPr lang="fa-IR" dirty="0" smtClean="0"/>
              <a:t>:</a:t>
            </a:r>
          </a:p>
          <a:p>
            <a:pPr algn="r"/>
            <a:r>
              <a:rPr lang="en-US" dirty="0" err="1"/>
              <a:t>Palmaria</a:t>
            </a:r>
            <a:r>
              <a:rPr lang="en-US" dirty="0"/>
              <a:t> , </a:t>
            </a:r>
            <a:r>
              <a:rPr lang="en-US" dirty="0" err="1"/>
              <a:t>Rhodymenia</a:t>
            </a:r>
            <a:r>
              <a:rPr lang="en-US" dirty="0"/>
              <a:t>, </a:t>
            </a:r>
            <a:r>
              <a:rPr lang="en-US" dirty="0" err="1" smtClean="0"/>
              <a:t>Chon</a:t>
            </a:r>
            <a:r>
              <a:rPr lang="en-US" dirty="0" err="1"/>
              <a:t>d</a:t>
            </a:r>
            <a:r>
              <a:rPr lang="en-US" dirty="0" err="1" smtClean="0"/>
              <a:t>rus</a:t>
            </a:r>
            <a:r>
              <a:rPr lang="en-US" dirty="0"/>
              <a:t>, </a:t>
            </a:r>
            <a:r>
              <a:rPr lang="en-US" dirty="0" err="1"/>
              <a:t>Gigartina</a:t>
            </a:r>
            <a:r>
              <a:rPr lang="en-US" dirty="0"/>
              <a:t>, </a:t>
            </a:r>
            <a:r>
              <a:rPr lang="en-US" dirty="0" err="1"/>
              <a:t>Porphyra</a:t>
            </a:r>
            <a:r>
              <a:rPr lang="en-US" dirty="0"/>
              <a:t/>
            </a:r>
            <a:br>
              <a:rPr lang="en-US" dirty="0"/>
            </a:br>
            <a:r>
              <a:rPr lang="fa-IR" dirty="0" smtClean="0"/>
              <a:t> </a:t>
            </a:r>
            <a:r>
              <a:rPr lang="fa-IR" dirty="0"/>
              <a:t>پ) بين جلبكهاي سبز (كلروفيسه):</a:t>
            </a:r>
            <a:endParaRPr lang="fa-IR" dirty="0" smtClean="0"/>
          </a:p>
          <a:p>
            <a:r>
              <a:rPr lang="en-US" dirty="0" smtClean="0"/>
              <a:t>(</a:t>
            </a:r>
            <a:r>
              <a:rPr lang="en-US" dirty="0" err="1" smtClean="0"/>
              <a:t>Codium</a:t>
            </a:r>
            <a:r>
              <a:rPr lang="en-US" dirty="0"/>
              <a:t>, Chlorella, </a:t>
            </a:r>
            <a:r>
              <a:rPr lang="en-US" dirty="0" err="1"/>
              <a:t>Monostroma</a:t>
            </a:r>
            <a:r>
              <a:rPr lang="en-US" dirty="0"/>
              <a:t>, Ulva.</a:t>
            </a:r>
            <a:br>
              <a:rPr lang="en-US" dirty="0"/>
            </a:br>
            <a:endParaRPr lang="fa-IR" dirty="0" smtClean="0"/>
          </a:p>
          <a:p>
            <a:pPr algn="r"/>
            <a:r>
              <a:rPr lang="fa-IR" dirty="0"/>
              <a:t>)</a:t>
            </a:r>
            <a:r>
              <a:rPr lang="en-US" dirty="0" err="1"/>
              <a:t>Yuyucho</a:t>
            </a:r>
            <a:r>
              <a:rPr lang="fa-IR" dirty="0"/>
              <a:t>(</a:t>
            </a:r>
            <a:r>
              <a:rPr lang="en-US" dirty="0"/>
              <a:t> </a:t>
            </a:r>
            <a:r>
              <a:rPr lang="fa-IR" dirty="0" smtClean="0"/>
              <a:t>به </a:t>
            </a:r>
            <a:r>
              <a:rPr lang="fa-IR" dirty="0"/>
              <a:t>نام</a:t>
            </a:r>
            <a:r>
              <a:rPr lang="fa-IR" dirty="0" smtClean="0"/>
              <a:t> </a:t>
            </a:r>
            <a:r>
              <a:rPr lang="en-US" dirty="0" err="1" smtClean="0"/>
              <a:t>Nostoc</a:t>
            </a:r>
            <a:r>
              <a:rPr lang="en-US" dirty="0" smtClean="0"/>
              <a:t> </a:t>
            </a:r>
            <a:r>
              <a:rPr lang="en-US" dirty="0"/>
              <a:t>commune</a:t>
            </a:r>
            <a:r>
              <a:rPr lang="fa-IR" dirty="0" smtClean="0"/>
              <a:t>(ت</a:t>
            </a:r>
            <a:r>
              <a:rPr lang="fa-IR" dirty="0"/>
              <a:t>) بين جلبكهاي سبز متمايل به </a:t>
            </a:r>
            <a:r>
              <a:rPr lang="fa-IR" dirty="0" smtClean="0"/>
              <a:t>آبي،گونه </a:t>
            </a:r>
          </a:p>
          <a:p>
            <a:pPr algn="r"/>
            <a:endParaRPr lang="fa-IR" dirty="0" smtClean="0"/>
          </a:p>
          <a:p>
            <a:pPr marL="0" indent="0" algn="r">
              <a:buNone/>
            </a:pPr>
            <a:r>
              <a:rPr lang="fa-IR" dirty="0" smtClean="0"/>
              <a:t>در </a:t>
            </a:r>
            <a:r>
              <a:rPr lang="fa-IR" dirty="0"/>
              <a:t>چين </a:t>
            </a:r>
            <a:r>
              <a:rPr lang="fa-IR" dirty="0" smtClean="0"/>
              <a:t>و </a:t>
            </a:r>
            <a:r>
              <a:rPr lang="fa-IR" dirty="0"/>
              <a:t>بعضي كشورهاي ديگر مورد استفاده غذايي قرار مي </a:t>
            </a:r>
            <a:r>
              <a:rPr lang="fa-IR" dirty="0" smtClean="0"/>
              <a:t>گيرد.</a:t>
            </a:r>
          </a:p>
          <a:p>
            <a:pPr marL="0" indent="0">
              <a:buNone/>
            </a:pPr>
            <a:r>
              <a:rPr lang="en-US" dirty="0"/>
              <a:t/>
            </a:r>
            <a:br>
              <a:rPr lang="en-US" dirty="0"/>
            </a:br>
            <a:r>
              <a:rPr lang="fa-IR" dirty="0" smtClean="0"/>
              <a:t>)</a:t>
            </a:r>
            <a:r>
              <a:rPr lang="en-US" dirty="0" err="1" smtClean="0"/>
              <a:t>Barsanti.L</a:t>
            </a:r>
            <a:r>
              <a:rPr lang="en-US" dirty="0"/>
              <a:t>, 2006)</a:t>
            </a:r>
          </a:p>
        </p:txBody>
      </p:sp>
    </p:spTree>
    <p:extLst>
      <p:ext uri="{BB962C8B-B14F-4D97-AF65-F5344CB8AC3E}">
        <p14:creationId xmlns:p14="http://schemas.microsoft.com/office/powerpoint/2010/main" val="1348137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1)">
                                      <p:cBhvr>
                                        <p:cTn id="10" dur="2000"/>
                                        <p:tgtEl>
                                          <p:spTgt spid="3">
                                            <p:txEl>
                                              <p:pRg st="1" end="1"/>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1)">
                                      <p:cBhvr>
                                        <p:cTn id="13" dur="2000"/>
                                        <p:tgtEl>
                                          <p:spTgt spid="3">
                                            <p:txEl>
                                              <p:pRg st="2" end="2"/>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heel(1)">
                                      <p:cBhvr>
                                        <p:cTn id="16" dur="2000"/>
                                        <p:tgtEl>
                                          <p:spTgt spid="3">
                                            <p:txEl>
                                              <p:pRg st="3" end="3"/>
                                            </p:txEl>
                                          </p:spTgt>
                                        </p:tgtEl>
                                      </p:cBhvr>
                                    </p:animEffect>
                                  </p:childTnLst>
                                </p:cTn>
                              </p:par>
                              <p:par>
                                <p:cTn id="17" presetID="21" presetClass="entr" presetSubtype="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heel(1)">
                                      <p:cBhvr>
                                        <p:cTn id="19" dur="2000"/>
                                        <p:tgtEl>
                                          <p:spTgt spid="3">
                                            <p:txEl>
                                              <p:pRg st="4" end="4"/>
                                            </p:txEl>
                                          </p:spTgt>
                                        </p:tgtEl>
                                      </p:cBhvr>
                                    </p:animEffect>
                                  </p:childTnLst>
                                </p:cTn>
                              </p:par>
                              <p:par>
                                <p:cTn id="20" presetID="21" presetClass="entr" presetSubtype="1"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heel(1)">
                                      <p:cBhvr>
                                        <p:cTn id="22" dur="2000"/>
                                        <p:tgtEl>
                                          <p:spTgt spid="3">
                                            <p:txEl>
                                              <p:pRg st="5" end="5"/>
                                            </p:txEl>
                                          </p:spTgt>
                                        </p:tgtEl>
                                      </p:cBhvr>
                                    </p:animEffect>
                                  </p:childTnLst>
                                </p:cTn>
                              </p:par>
                              <p:par>
                                <p:cTn id="23" presetID="21" presetClass="entr" presetSubtype="1"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heel(1)">
                                      <p:cBhvr>
                                        <p:cTn id="25" dur="2000"/>
                                        <p:tgtEl>
                                          <p:spTgt spid="3">
                                            <p:txEl>
                                              <p:pRg st="6" end="6"/>
                                            </p:txEl>
                                          </p:spTgt>
                                        </p:tgtEl>
                                      </p:cBhvr>
                                    </p:animEffect>
                                  </p:childTnLst>
                                </p:cTn>
                              </p:par>
                              <p:par>
                                <p:cTn id="26" presetID="21" presetClass="entr" presetSubtype="1"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wheel(1)">
                                      <p:cBhvr>
                                        <p:cTn id="28" dur="2000"/>
                                        <p:tgtEl>
                                          <p:spTgt spid="3">
                                            <p:txEl>
                                              <p:pRg st="7" end="7"/>
                                            </p:txEl>
                                          </p:spTgt>
                                        </p:tgtEl>
                                      </p:cBhvr>
                                    </p:animEffect>
                                  </p:childTnLst>
                                </p:cTn>
                              </p:par>
                              <p:par>
                                <p:cTn id="29" presetID="21" presetClass="entr" presetSubtype="1"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wheel(1)">
                                      <p:cBhvr>
                                        <p:cTn id="31" dur="2000"/>
                                        <p:tgtEl>
                                          <p:spTgt spid="3">
                                            <p:txEl>
                                              <p:pRg st="8" end="8"/>
                                            </p:txEl>
                                          </p:spTgt>
                                        </p:tgtEl>
                                      </p:cBhvr>
                                    </p:animEffect>
                                  </p:childTnLst>
                                </p:cTn>
                              </p:par>
                              <p:par>
                                <p:cTn id="32" presetID="21" presetClass="entr" presetSubtype="1" fill="hold" nodeType="withEffect">
                                  <p:stCondLst>
                                    <p:cond delay="0"/>
                                  </p:stCondLst>
                                  <p:childTnLst>
                                    <p:set>
                                      <p:cBhvr>
                                        <p:cTn id="33" dur="1" fill="hold">
                                          <p:stCondLst>
                                            <p:cond delay="0"/>
                                          </p:stCondLst>
                                        </p:cTn>
                                        <p:tgtEl>
                                          <p:spTgt spid="3">
                                            <p:txEl>
                                              <p:pRg st="10" end="10"/>
                                            </p:txEl>
                                          </p:spTgt>
                                        </p:tgtEl>
                                        <p:attrNameLst>
                                          <p:attrName>style.visibility</p:attrName>
                                        </p:attrNameLst>
                                      </p:cBhvr>
                                      <p:to>
                                        <p:strVal val="visible"/>
                                      </p:to>
                                    </p:set>
                                    <p:animEffect transition="in" filter="wheel(1)">
                                      <p:cBhvr>
                                        <p:cTn id="34" dur="2000"/>
                                        <p:tgtEl>
                                          <p:spTgt spid="3">
                                            <p:txEl>
                                              <p:pRg st="10" end="10"/>
                                            </p:txEl>
                                          </p:spTgt>
                                        </p:tgtEl>
                                      </p:cBhvr>
                                    </p:animEffect>
                                  </p:childTnLst>
                                </p:cTn>
                              </p:par>
                              <p:par>
                                <p:cTn id="35" presetID="21" presetClass="entr" presetSubtype="1" fill="hold" nodeType="with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animEffect transition="in" filter="wheel(1)">
                                      <p:cBhvr>
                                        <p:cTn id="37" dur="2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467600" cy="1143000"/>
          </a:xfrm>
        </p:spPr>
        <p:txBody>
          <a:bodyPr/>
          <a:lstStyle/>
          <a:p>
            <a:pPr algn="ctr"/>
            <a:r>
              <a:rPr lang="fa-IR" dirty="0" smtClean="0"/>
              <a:t>)</a:t>
            </a:r>
            <a:r>
              <a:rPr lang="en-US" dirty="0" smtClean="0"/>
              <a:t>Agar</a:t>
            </a:r>
            <a:r>
              <a:rPr lang="fa-IR" dirty="0" smtClean="0"/>
              <a:t>3-کاربرد </a:t>
            </a:r>
            <a:r>
              <a:rPr lang="fa-IR" dirty="0"/>
              <a:t>جلبک ها در تهیه آگار</a:t>
            </a:r>
            <a:r>
              <a:rPr lang="fa-IR" dirty="0" smtClean="0"/>
              <a:t>(</a:t>
            </a:r>
            <a:endParaRPr lang="en-US" dirty="0"/>
          </a:p>
        </p:txBody>
      </p:sp>
      <p:sp>
        <p:nvSpPr>
          <p:cNvPr id="3" name="Content Placeholder 2"/>
          <p:cNvSpPr>
            <a:spLocks noGrp="1"/>
          </p:cNvSpPr>
          <p:nvPr>
            <p:ph sz="quarter" idx="1"/>
          </p:nvPr>
        </p:nvSpPr>
        <p:spPr>
          <a:xfrm>
            <a:off x="457200" y="1295400"/>
            <a:ext cx="7467600" cy="4873752"/>
          </a:xfrm>
        </p:spPr>
        <p:txBody>
          <a:bodyPr>
            <a:normAutofit fontScale="85000" lnSpcReduction="20000"/>
          </a:bodyPr>
          <a:lstStyle/>
          <a:p>
            <a:pPr algn="r"/>
            <a:r>
              <a:rPr lang="fa-IR" dirty="0"/>
              <a:t>آگار پلی ساکاریدی ژله مانند است که از برخی جلبک های قرمز بدست می آید و در تمام آزمایشگاه های میکروب به عنوان ماده زمینه بکار می رود. از دیگر استفاده های این ترکیب می توان به استفاده از آن در :</a:t>
            </a:r>
            <a:br>
              <a:rPr lang="fa-IR" dirty="0"/>
            </a:br>
            <a:r>
              <a:rPr lang="fa-IR" dirty="0"/>
              <a:t>1- ساخت پروتز دندان</a:t>
            </a:r>
            <a:br>
              <a:rPr lang="fa-IR" dirty="0"/>
            </a:br>
            <a:r>
              <a:rPr lang="fa-IR" dirty="0"/>
              <a:t>2- صنایع غذایی و شیرینی سازی(مثل تولید کنسروهای ضد یبوست)</a:t>
            </a:r>
            <a:br>
              <a:rPr lang="fa-IR" dirty="0"/>
            </a:br>
            <a:r>
              <a:rPr lang="fa-IR" dirty="0"/>
              <a:t>3- چرم سازی و صنایع نساجی</a:t>
            </a:r>
            <a:br>
              <a:rPr lang="fa-IR" dirty="0"/>
            </a:br>
            <a:r>
              <a:rPr lang="fa-IR" dirty="0"/>
              <a:t>4- کاغذ سازی</a:t>
            </a:r>
            <a:br>
              <a:rPr lang="fa-IR" dirty="0"/>
            </a:br>
            <a:r>
              <a:rPr lang="fa-IR" dirty="0"/>
              <a:t>5- صنایع داروئی که از آگار به عنوان ملین و ترکیب ضد التهاب روده و روکش قرص استفاده می شود.</a:t>
            </a:r>
            <a:br>
              <a:rPr lang="fa-IR" dirty="0"/>
            </a:br>
            <a:r>
              <a:rPr lang="fa-IR" dirty="0"/>
              <a:t>جلبک هایی را که برای تهیه آکار از آنها استفاده می شود ؛ همگی </a:t>
            </a:r>
            <a:r>
              <a:rPr lang="fa-IR" dirty="0" smtClean="0"/>
              <a:t>به </a:t>
            </a:r>
          </a:p>
          <a:p>
            <a:pPr marL="0" indent="0" algn="r">
              <a:buNone/>
            </a:pPr>
            <a:r>
              <a:rPr lang="en-US" dirty="0" smtClean="0"/>
              <a:t> </a:t>
            </a:r>
            <a:r>
              <a:rPr lang="fa-IR" dirty="0" smtClean="0"/>
              <a:t>تعلق دارند.</a:t>
            </a:r>
            <a:r>
              <a:rPr lang="en-US" dirty="0" smtClean="0"/>
              <a:t> (</a:t>
            </a:r>
            <a:r>
              <a:rPr lang="en-US" dirty="0" err="1" smtClean="0"/>
              <a:t>Rhodophycea</a:t>
            </a:r>
            <a:r>
              <a:rPr lang="en-US" dirty="0" smtClean="0"/>
              <a:t>)</a:t>
            </a:r>
            <a:r>
              <a:rPr lang="fa-IR" dirty="0" smtClean="0"/>
              <a:t>شاخه </a:t>
            </a:r>
            <a:r>
              <a:rPr lang="fa-IR" dirty="0"/>
              <a:t>جلبک های </a:t>
            </a:r>
            <a:r>
              <a:rPr lang="fa-IR" dirty="0" smtClean="0"/>
              <a:t>قرمز </a:t>
            </a:r>
          </a:p>
          <a:p>
            <a:pPr marL="0" indent="0" algn="r">
              <a:buNone/>
            </a:pPr>
            <a:r>
              <a:rPr lang="fa-IR" dirty="0"/>
              <a:t>از این شاخه می توان به جنس های زیر اشاره کرد</a:t>
            </a:r>
            <a:r>
              <a:rPr lang="fa-IR" dirty="0" smtClean="0"/>
              <a:t>:</a:t>
            </a:r>
          </a:p>
          <a:p>
            <a:pPr marL="0" indent="0">
              <a:buNone/>
            </a:pPr>
            <a:r>
              <a:rPr lang="en-US" dirty="0"/>
              <a:t>,</a:t>
            </a:r>
            <a:r>
              <a:rPr lang="en-US" dirty="0" err="1"/>
              <a:t>Chondrus</a:t>
            </a:r>
            <a:r>
              <a:rPr lang="en-US" dirty="0"/>
              <a:t>, </a:t>
            </a:r>
            <a:r>
              <a:rPr lang="en-US" dirty="0" err="1"/>
              <a:t>Hypnea</a:t>
            </a:r>
            <a:r>
              <a:rPr lang="en-US" dirty="0"/>
              <a:t> </a:t>
            </a:r>
            <a:r>
              <a:rPr lang="en-US" dirty="0" err="1"/>
              <a:t>Gracillaria</a:t>
            </a:r>
            <a:r>
              <a:rPr lang="en-US" dirty="0"/>
              <a:t>, </a:t>
            </a:r>
            <a:r>
              <a:rPr lang="en-US" dirty="0" err="1"/>
              <a:t>Ahnfelltia</a:t>
            </a:r>
            <a:r>
              <a:rPr lang="en-US" dirty="0"/>
              <a:t>, </a:t>
            </a:r>
            <a:r>
              <a:rPr lang="en-US" dirty="0" err="1"/>
              <a:t>Campylaephora</a:t>
            </a:r>
            <a:r>
              <a:rPr lang="en-US" dirty="0"/>
              <a:t>, </a:t>
            </a:r>
            <a:r>
              <a:rPr lang="en-US" dirty="0" err="1"/>
              <a:t>Phyllophora</a:t>
            </a:r>
            <a:r>
              <a:rPr lang="en-US" dirty="0"/>
              <a:t>, </a:t>
            </a:r>
            <a:r>
              <a:rPr lang="en-US" dirty="0" err="1"/>
              <a:t>Gelidim</a:t>
            </a:r>
            <a:r>
              <a:rPr lang="en-US" dirty="0"/>
              <a:t>, </a:t>
            </a:r>
            <a:r>
              <a:rPr lang="en-US" dirty="0" err="1"/>
              <a:t>pterocladia</a:t>
            </a:r>
            <a:r>
              <a:rPr lang="en-US" dirty="0"/>
              <a:t>, </a:t>
            </a:r>
            <a:r>
              <a:rPr lang="en-US" dirty="0" err="1"/>
              <a:t>Eucheuma</a:t>
            </a:r>
            <a:r>
              <a:rPr lang="en-US" dirty="0"/>
              <a:t>, </a:t>
            </a:r>
            <a:r>
              <a:rPr lang="en-US" dirty="0" err="1" smtClean="0"/>
              <a:t>Gigartina</a:t>
            </a:r>
            <a:endParaRPr lang="fa-IR" dirty="0" smtClean="0"/>
          </a:p>
          <a:p>
            <a:pPr marL="0" indent="0" algn="r">
              <a:buNone/>
            </a:pPr>
            <a:r>
              <a:rPr lang="fa-IR" dirty="0"/>
              <a:t>ارزش افزوده این محصول جلبک ها در امریکا در سال به بیش از 132 میلیون دلار می رسد. از کشورهای مطرح در زمینه تولید آگار می¬توان به ژاپن ،مراکش، پرتغال، اسپانیا، استرالیا، نیوزلند، فرانسه، کره، آفریقای جنوبی، اندونزی، شیلی، هند وکشورهای اسکاندیناوی اشاره کرد</a:t>
            </a:r>
            <a:endParaRPr lang="en-US" dirty="0"/>
          </a:p>
        </p:txBody>
      </p:sp>
    </p:spTree>
    <p:extLst>
      <p:ext uri="{BB962C8B-B14F-4D97-AF65-F5344CB8AC3E}">
        <p14:creationId xmlns:p14="http://schemas.microsoft.com/office/powerpoint/2010/main" val="886069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1)">
                                      <p:cBhvr>
                                        <p:cTn id="10" dur="2000"/>
                                        <p:tgtEl>
                                          <p:spTgt spid="3">
                                            <p:txEl>
                                              <p:pRg st="1" end="1"/>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1)">
                                      <p:cBhvr>
                                        <p:cTn id="13" dur="2000"/>
                                        <p:tgtEl>
                                          <p:spTgt spid="3">
                                            <p:txEl>
                                              <p:pRg st="2" end="2"/>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heel(1)">
                                      <p:cBhvr>
                                        <p:cTn id="16" dur="2000"/>
                                        <p:tgtEl>
                                          <p:spTgt spid="3">
                                            <p:txEl>
                                              <p:pRg st="3" end="3"/>
                                            </p:txEl>
                                          </p:spTgt>
                                        </p:tgtEl>
                                      </p:cBhvr>
                                    </p:animEffect>
                                  </p:childTnLst>
                                </p:cTn>
                              </p:par>
                              <p:par>
                                <p:cTn id="17" presetID="21" presetClass="entr" presetSubtype="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heel(1)">
                                      <p:cBhvr>
                                        <p:cTn id="19" dur="20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1" presetClass="entr" presetSubtype="1"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wheel(1)">
                                      <p:cBhvr>
                                        <p:cTn id="24"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a:t>
            </a:r>
            <a:r>
              <a:rPr lang="en-US" dirty="0" err="1" smtClean="0"/>
              <a:t>Carageenin</a:t>
            </a:r>
            <a:r>
              <a:rPr lang="en-US" dirty="0" smtClean="0"/>
              <a:t> </a:t>
            </a:r>
            <a:r>
              <a:rPr lang="fa-IR" dirty="0" smtClean="0"/>
              <a:t>4- </a:t>
            </a:r>
            <a:r>
              <a:rPr lang="fa-IR" dirty="0"/>
              <a:t>کاربرد جلبک ها در تهیه کاراگینان</a:t>
            </a:r>
            <a:r>
              <a:rPr lang="fa-IR" dirty="0" smtClean="0"/>
              <a:t>(</a:t>
            </a:r>
            <a:endParaRPr lang="en-US" dirty="0"/>
          </a:p>
        </p:txBody>
      </p:sp>
      <p:sp>
        <p:nvSpPr>
          <p:cNvPr id="3" name="Content Placeholder 2"/>
          <p:cNvSpPr>
            <a:spLocks noGrp="1"/>
          </p:cNvSpPr>
          <p:nvPr>
            <p:ph sz="quarter" idx="1"/>
          </p:nvPr>
        </p:nvSpPr>
        <p:spPr/>
        <p:txBody>
          <a:bodyPr>
            <a:normAutofit fontScale="92500" lnSpcReduction="10000"/>
          </a:bodyPr>
          <a:lstStyle/>
          <a:p>
            <a:pPr algn="r"/>
            <a:r>
              <a:rPr lang="fa-IR" dirty="0"/>
              <a:t>كاراژنين يك كمپلكس هيدرات كربن و اسيد سولفوريك است كه در ديواره سلولي جلبك قرمز از </a:t>
            </a:r>
            <a:r>
              <a:rPr lang="fa-IR" dirty="0" smtClean="0"/>
              <a:t>قبیل:</a:t>
            </a:r>
          </a:p>
          <a:p>
            <a:r>
              <a:rPr lang="en-US" dirty="0" err="1"/>
              <a:t>Eucheuma</a:t>
            </a:r>
            <a:r>
              <a:rPr lang="en-US" dirty="0"/>
              <a:t>, </a:t>
            </a:r>
            <a:r>
              <a:rPr lang="en-US" dirty="0" err="1"/>
              <a:t>Ahnfeltia</a:t>
            </a:r>
            <a:r>
              <a:rPr lang="en-US" dirty="0"/>
              <a:t>, </a:t>
            </a:r>
            <a:r>
              <a:rPr lang="en-US" dirty="0" err="1"/>
              <a:t>Gigartina</a:t>
            </a:r>
            <a:r>
              <a:rPr lang="en-US" dirty="0"/>
              <a:t> </a:t>
            </a:r>
            <a:endParaRPr lang="fa-IR" dirty="0" smtClean="0"/>
          </a:p>
          <a:p>
            <a:pPr marL="0" indent="0" algn="r">
              <a:buNone/>
            </a:pPr>
            <a:r>
              <a:rPr lang="fa-IR" dirty="0" smtClean="0"/>
              <a:t> یافت می شود.</a:t>
            </a:r>
            <a:r>
              <a:rPr lang="en-US" dirty="0" err="1" smtClean="0"/>
              <a:t>Chondrus</a:t>
            </a:r>
            <a:r>
              <a:rPr lang="en-US" dirty="0" smtClean="0"/>
              <a:t> </a:t>
            </a:r>
            <a:r>
              <a:rPr lang="en-US" dirty="0" err="1" smtClean="0"/>
              <a:t>crispus</a:t>
            </a:r>
            <a:r>
              <a:rPr lang="fa-IR" dirty="0" smtClean="0"/>
              <a:t>و عمدتا در </a:t>
            </a:r>
          </a:p>
          <a:p>
            <a:pPr marL="0" indent="0" algn="r">
              <a:buNone/>
            </a:pPr>
            <a:r>
              <a:rPr lang="fa-IR" dirty="0"/>
              <a:t>اين ماده در تهيه خمير دندان،‌مواد آرايشي،‌رنگها،‌ در پروسه نهايي منسوجات چرم نما،‌ منسوجات ،‌درصنايع تخمير و دارويي كاربرد دارد. پزشكان از كاراژنين به عنوان داروي انعقاد خون استفاده مي نمايند. همچنين در تصفيه چغندرقند ،‌مشروبات الكلي و نوشابه هاي غير الكلي </a:t>
            </a:r>
            <a:endParaRPr lang="fa-IR" dirty="0" smtClean="0"/>
          </a:p>
          <a:p>
            <a:pPr marL="0" indent="0" algn="r">
              <a:buNone/>
            </a:pPr>
            <a:r>
              <a:rPr lang="fa-IR" dirty="0" smtClean="0"/>
              <a:t>به جای </a:t>
            </a:r>
            <a:r>
              <a:rPr lang="en-US" dirty="0" err="1" smtClean="0"/>
              <a:t>Gigartina</a:t>
            </a:r>
            <a:r>
              <a:rPr lang="fa-IR" dirty="0" smtClean="0"/>
              <a:t>مورد </a:t>
            </a:r>
            <a:r>
              <a:rPr lang="fa-IR" dirty="0"/>
              <a:t>استفاده قرار مي گيرد. گاهي </a:t>
            </a:r>
            <a:r>
              <a:rPr lang="fa-IR" dirty="0" smtClean="0"/>
              <a:t>جلبك </a:t>
            </a:r>
          </a:p>
          <a:p>
            <a:pPr marL="0" indent="0" algn="r">
              <a:buNone/>
            </a:pPr>
            <a:r>
              <a:rPr lang="fa-IR" dirty="0"/>
              <a:t>كندرو س كريسپوس جهت استحصال كاراژنين مصرف مي شود. همچنین این ماده به عنوان عصاره و شیره لعاب دار یا چسب دار در صنعت از آن استفاده می شود و در صنایع مواد غذایی ، داروسازی، نساجی، چرم سازی، آب جو سازی به مصرف می رسد. این ماده به عنوان پایدار کننده در امولسیون و نیز در داروسازی برای درمان سرفه مصارف زیادی دارد.</a:t>
            </a:r>
            <a:endParaRPr lang="fa-IR" dirty="0" smtClean="0"/>
          </a:p>
        </p:txBody>
      </p:sp>
    </p:spTree>
    <p:extLst>
      <p:ext uri="{BB962C8B-B14F-4D97-AF65-F5344CB8AC3E}">
        <p14:creationId xmlns:p14="http://schemas.microsoft.com/office/powerpoint/2010/main" val="2580455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2000"/>
                                        <p:tgtEl>
                                          <p:spTgt spid="3">
                                            <p:txEl>
                                              <p:pRg st="0" end="0"/>
                                            </p:txEl>
                                          </p:spTgt>
                                        </p:tgtEl>
                                      </p:cBhvr>
                                    </p:animEffect>
                                  </p:childTnLst>
                                </p:cTn>
                              </p:par>
                              <p:par>
                                <p:cTn id="13" presetID="21" presetClass="entr" presetSubtype="1"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heel(1)">
                                      <p:cBhvr>
                                        <p:cTn id="15" dur="2000"/>
                                        <p:tgtEl>
                                          <p:spTgt spid="3">
                                            <p:txEl>
                                              <p:pRg st="1" end="1"/>
                                            </p:txEl>
                                          </p:spTgt>
                                        </p:tgtEl>
                                      </p:cBhvr>
                                    </p:animEffect>
                                  </p:childTnLst>
                                </p:cTn>
                              </p:par>
                              <p:par>
                                <p:cTn id="16" presetID="21" presetClass="entr" presetSubtype="1"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wheel(1)">
                                      <p:cBhvr>
                                        <p:cTn id="18" dur="2000"/>
                                        <p:tgtEl>
                                          <p:spTgt spid="3">
                                            <p:txEl>
                                              <p:pRg st="2" end="2"/>
                                            </p:txEl>
                                          </p:spTgt>
                                        </p:tgtEl>
                                      </p:cBhvr>
                                    </p:animEffect>
                                  </p:childTnLst>
                                </p:cTn>
                              </p:par>
                              <p:par>
                                <p:cTn id="19" presetID="21" presetClass="entr" presetSubtype="1"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heel(1)">
                                      <p:cBhvr>
                                        <p:cTn id="21" dur="2000"/>
                                        <p:tgtEl>
                                          <p:spTgt spid="3">
                                            <p:txEl>
                                              <p:pRg st="3" end="3"/>
                                            </p:txEl>
                                          </p:spTgt>
                                        </p:tgtEl>
                                      </p:cBhvr>
                                    </p:animEffect>
                                  </p:childTnLst>
                                </p:cTn>
                              </p:par>
                              <p:par>
                                <p:cTn id="22" presetID="21" presetClass="entr" presetSubtype="1"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wheel(1)">
                                      <p:cBhvr>
                                        <p:cTn id="24" dur="2000"/>
                                        <p:tgtEl>
                                          <p:spTgt spid="3">
                                            <p:txEl>
                                              <p:pRg st="4" end="4"/>
                                            </p:txEl>
                                          </p:spTgt>
                                        </p:tgtEl>
                                      </p:cBhvr>
                                    </p:animEffect>
                                  </p:childTnLst>
                                </p:cTn>
                              </p:par>
                              <p:par>
                                <p:cTn id="25" presetID="21" presetClass="entr" presetSubtype="1"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heel(1)">
                                      <p:cBhvr>
                                        <p:cTn id="2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lgn="r"/>
            <a:r>
              <a:rPr lang="fa-IR" dirty="0"/>
              <a:t>استفاده از آن به عنوان اجزاء ترکیبی خمیر دندان، بو زدا ، آرایه مو و پوست و رنگ نیز از اهمیت ویژه ای برخوردار </a:t>
            </a:r>
            <a:r>
              <a:rPr lang="fa-IR" dirty="0" smtClean="0"/>
              <a:t>است</a:t>
            </a:r>
          </a:p>
          <a:p>
            <a:r>
              <a:rPr lang="en-US" dirty="0"/>
              <a:t>( Noda K et al,1996) </a:t>
            </a:r>
            <a:r>
              <a:rPr lang="en-US" dirty="0" smtClean="0"/>
              <a:t>.</a:t>
            </a:r>
            <a:endParaRPr lang="fa-IR" dirty="0" smtClean="0"/>
          </a:p>
          <a:p>
            <a:pPr algn="r"/>
            <a:r>
              <a:rPr lang="fa-IR" dirty="0"/>
              <a:t>تولید جهانی این ترکیب در سال به حدود 28000 تن می رسد که ارزشی معادل 240 میلیوندلار رابه همراه دارد. از کشور های مطرح در زمینه تولید آگار می توان به ژاین ، پرتغال، اسپانیا، فرانسه، آفریقای جنوبی، اندونزی، شیلی، هند اشاره کرد.</a:t>
            </a:r>
            <a:endParaRPr lang="en-US" dirty="0"/>
          </a:p>
        </p:txBody>
      </p:sp>
    </p:spTree>
    <p:extLst>
      <p:ext uri="{BB962C8B-B14F-4D97-AF65-F5344CB8AC3E}">
        <p14:creationId xmlns:p14="http://schemas.microsoft.com/office/powerpoint/2010/main" val="2556953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1)">
                                      <p:cBhvr>
                                        <p:cTn id="10" dur="2000"/>
                                        <p:tgtEl>
                                          <p:spTgt spid="3">
                                            <p:txEl>
                                              <p:pRg st="1" end="1"/>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1)">
                                      <p:cBhvr>
                                        <p:cTn id="13"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t>5- کاربرد جلبک ها در تهیه آلژینات ها</a:t>
            </a:r>
            <a:endParaRPr lang="en-US" dirty="0"/>
          </a:p>
        </p:txBody>
      </p:sp>
      <p:sp>
        <p:nvSpPr>
          <p:cNvPr id="3" name="Content Placeholder 2"/>
          <p:cNvSpPr>
            <a:spLocks noGrp="1"/>
          </p:cNvSpPr>
          <p:nvPr>
            <p:ph sz="quarter" idx="1"/>
          </p:nvPr>
        </p:nvSpPr>
        <p:spPr/>
        <p:txBody>
          <a:bodyPr>
            <a:normAutofit fontScale="92500" lnSpcReduction="20000"/>
          </a:bodyPr>
          <a:lstStyle/>
          <a:p>
            <a:pPr algn="r"/>
            <a:r>
              <a:rPr lang="fa-IR" dirty="0"/>
              <a:t>مشتقات آلژينات و همچنين اسيد آلژينينك از ديواره سلولي برخي از جلبكهاي قهوه اي استخراج مي شود. جلبكهاي </a:t>
            </a:r>
            <a:r>
              <a:rPr lang="fa-IR" dirty="0" smtClean="0"/>
              <a:t>قهوه اي </a:t>
            </a:r>
            <a:r>
              <a:rPr lang="fa-IR" dirty="0"/>
              <a:t>مختلفي در بخشهاي مختلف دنيا برای اين كار مورد استفاده قرار مي گيرند كه مهمترين جنسهاي آنها عبارتند </a:t>
            </a:r>
            <a:r>
              <a:rPr lang="fa-IR" dirty="0" smtClean="0"/>
              <a:t>از:</a:t>
            </a:r>
          </a:p>
          <a:p>
            <a:r>
              <a:rPr lang="en-US" dirty="0" err="1"/>
              <a:t>Eclonia</a:t>
            </a:r>
            <a:r>
              <a:rPr lang="en-US" dirty="0"/>
              <a:t>, </a:t>
            </a:r>
            <a:r>
              <a:rPr lang="en-US" dirty="0" err="1"/>
              <a:t>Lossonia</a:t>
            </a:r>
            <a:r>
              <a:rPr lang="en-US" dirty="0"/>
              <a:t>, </a:t>
            </a:r>
            <a:r>
              <a:rPr lang="en-US" dirty="0" err="1"/>
              <a:t>Fucus</a:t>
            </a:r>
            <a:r>
              <a:rPr lang="en-US" dirty="0"/>
              <a:t>, </a:t>
            </a:r>
            <a:r>
              <a:rPr lang="en-US" dirty="0" err="1"/>
              <a:t>Cystoseria</a:t>
            </a:r>
            <a:r>
              <a:rPr lang="en-US" dirty="0"/>
              <a:t>, </a:t>
            </a:r>
            <a:r>
              <a:rPr lang="en-US" dirty="0" err="1"/>
              <a:t>Eisenia</a:t>
            </a:r>
            <a:r>
              <a:rPr lang="en-US" dirty="0"/>
              <a:t>, </a:t>
            </a:r>
            <a:r>
              <a:rPr lang="en-US" dirty="0" err="1"/>
              <a:t>Laminaria</a:t>
            </a:r>
            <a:r>
              <a:rPr lang="en-US" dirty="0"/>
              <a:t>, </a:t>
            </a:r>
            <a:r>
              <a:rPr lang="en-US" dirty="0" err="1"/>
              <a:t>Macrocystis</a:t>
            </a:r>
            <a:r>
              <a:rPr lang="en-US" dirty="0"/>
              <a:t>, </a:t>
            </a:r>
            <a:r>
              <a:rPr lang="en-US" dirty="0" err="1"/>
              <a:t>Durvillea</a:t>
            </a:r>
            <a:r>
              <a:rPr lang="en-US" dirty="0"/>
              <a:t>, </a:t>
            </a:r>
            <a:r>
              <a:rPr lang="en-US" dirty="0" err="1"/>
              <a:t>Ascophyllum</a:t>
            </a:r>
            <a:r>
              <a:rPr lang="fa-IR" dirty="0"/>
              <a:t>و</a:t>
            </a:r>
            <a:r>
              <a:rPr lang="fa-IR" dirty="0" smtClean="0"/>
              <a:t>...</a:t>
            </a:r>
          </a:p>
          <a:p>
            <a:pPr algn="r"/>
            <a:r>
              <a:rPr lang="fa-IR" dirty="0" smtClean="0"/>
              <a:t>)</a:t>
            </a:r>
            <a:r>
              <a:rPr lang="en-US" dirty="0" smtClean="0"/>
              <a:t>C6H8O6)n </a:t>
            </a:r>
            <a:r>
              <a:rPr lang="fa-IR" dirty="0" smtClean="0"/>
              <a:t> آلژين </a:t>
            </a:r>
            <a:r>
              <a:rPr lang="fa-IR" dirty="0"/>
              <a:t>هيدرات كربني است با فرمول </a:t>
            </a:r>
            <a:endParaRPr lang="fa-IR" dirty="0" smtClean="0"/>
          </a:p>
          <a:p>
            <a:pPr algn="r"/>
            <a:r>
              <a:rPr lang="fa-IR" dirty="0" smtClean="0"/>
              <a:t>كه </a:t>
            </a:r>
            <a:r>
              <a:rPr lang="fa-IR" dirty="0"/>
              <a:t>از ديواره سلولي منشا مي گيرد. اسيد آلژنيك در غشاي مشترك </a:t>
            </a:r>
            <a:r>
              <a:rPr lang="fa-IR" dirty="0" smtClean="0"/>
              <a:t>وديواره </a:t>
            </a:r>
            <a:r>
              <a:rPr lang="fa-IR" dirty="0"/>
              <a:t>هاي اوليه برخي ازاعضاي جلبكهاي </a:t>
            </a:r>
            <a:r>
              <a:rPr lang="fa-IR" dirty="0" smtClean="0"/>
              <a:t>قهوه اي </a:t>
            </a:r>
          </a:p>
          <a:p>
            <a:r>
              <a:rPr lang="en-US" dirty="0" smtClean="0"/>
              <a:t>(</a:t>
            </a:r>
            <a:r>
              <a:rPr lang="en-US" dirty="0" err="1" smtClean="0"/>
              <a:t>Phaeophyceae</a:t>
            </a:r>
            <a:r>
              <a:rPr lang="fa-IR" dirty="0" smtClean="0"/>
              <a:t>(</a:t>
            </a:r>
          </a:p>
          <a:p>
            <a:pPr algn="r"/>
            <a:r>
              <a:rPr lang="fa-IR" dirty="0"/>
              <a:t>وجود دارد. آلژينات ها در صنايع لاستيك سازي،‌ رنگ سازي،‌و همچنين در تهيه پارچه و لباسهاي ضد آتش و ظروف پلاستيكي كاربرد دارند. مشتقات اسيد آلژنيك همچنين در تهيه سوپ،‌خامه و سس و ديگر مواد غذايي مورد استفاده </a:t>
            </a:r>
            <a:r>
              <a:rPr lang="fa-IR" dirty="0" smtClean="0"/>
              <a:t>قرار </a:t>
            </a:r>
            <a:r>
              <a:rPr lang="fa-IR" dirty="0"/>
              <a:t>مي گيرند</a:t>
            </a:r>
            <a:r>
              <a:rPr lang="fa-IR" dirty="0" smtClean="0"/>
              <a:t>.</a:t>
            </a:r>
          </a:p>
          <a:p>
            <a:r>
              <a:rPr lang="en-US" dirty="0"/>
              <a:t> </a:t>
            </a:r>
            <a:r>
              <a:rPr lang="en-US" dirty="0" smtClean="0"/>
              <a:t>.</a:t>
            </a:r>
            <a:r>
              <a:rPr lang="fa-IR" dirty="0" smtClean="0"/>
              <a:t>)</a:t>
            </a:r>
            <a:r>
              <a:rPr lang="en-US" dirty="0" err="1" smtClean="0"/>
              <a:t>Barsanti.L</a:t>
            </a:r>
            <a:r>
              <a:rPr lang="en-US" dirty="0"/>
              <a:t>, </a:t>
            </a:r>
            <a:r>
              <a:rPr lang="en-US" dirty="0" smtClean="0"/>
              <a:t>2006</a:t>
            </a:r>
            <a:r>
              <a:rPr lang="fa-IR" dirty="0" smtClean="0"/>
              <a:t>(</a:t>
            </a:r>
            <a:endParaRPr lang="en-US" dirty="0"/>
          </a:p>
        </p:txBody>
      </p:sp>
    </p:spTree>
    <p:extLst>
      <p:ext uri="{BB962C8B-B14F-4D97-AF65-F5344CB8AC3E}">
        <p14:creationId xmlns:p14="http://schemas.microsoft.com/office/powerpoint/2010/main" val="2233419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2000"/>
                                        <p:tgtEl>
                                          <p:spTgt spid="3">
                                            <p:txEl>
                                              <p:pRg st="0" end="0"/>
                                            </p:txEl>
                                          </p:spTgt>
                                        </p:tgtEl>
                                      </p:cBhvr>
                                    </p:animEffect>
                                  </p:childTnLst>
                                </p:cTn>
                              </p:par>
                              <p:par>
                                <p:cTn id="13" presetID="21" presetClass="entr" presetSubtype="1"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heel(1)">
                                      <p:cBhvr>
                                        <p:cTn id="15" dur="2000"/>
                                        <p:tgtEl>
                                          <p:spTgt spid="3">
                                            <p:txEl>
                                              <p:pRg st="1" end="1"/>
                                            </p:txEl>
                                          </p:spTgt>
                                        </p:tgtEl>
                                      </p:cBhvr>
                                    </p:animEffect>
                                  </p:childTnLst>
                                </p:cTn>
                              </p:par>
                              <p:par>
                                <p:cTn id="16" presetID="21" presetClass="entr" presetSubtype="1"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wheel(1)">
                                      <p:cBhvr>
                                        <p:cTn id="18" dur="2000"/>
                                        <p:tgtEl>
                                          <p:spTgt spid="3">
                                            <p:txEl>
                                              <p:pRg st="2" end="2"/>
                                            </p:txEl>
                                          </p:spTgt>
                                        </p:tgtEl>
                                      </p:cBhvr>
                                    </p:animEffect>
                                  </p:childTnLst>
                                </p:cTn>
                              </p:par>
                              <p:par>
                                <p:cTn id="19" presetID="21" presetClass="entr" presetSubtype="1"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heel(1)">
                                      <p:cBhvr>
                                        <p:cTn id="21" dur="2000"/>
                                        <p:tgtEl>
                                          <p:spTgt spid="3">
                                            <p:txEl>
                                              <p:pRg st="3" end="3"/>
                                            </p:txEl>
                                          </p:spTgt>
                                        </p:tgtEl>
                                      </p:cBhvr>
                                    </p:animEffect>
                                  </p:childTnLst>
                                </p:cTn>
                              </p:par>
                              <p:par>
                                <p:cTn id="22" presetID="21" presetClass="entr" presetSubtype="1"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wheel(1)">
                                      <p:cBhvr>
                                        <p:cTn id="24" dur="2000"/>
                                        <p:tgtEl>
                                          <p:spTgt spid="3">
                                            <p:txEl>
                                              <p:pRg st="4" end="4"/>
                                            </p:txEl>
                                          </p:spTgt>
                                        </p:tgtEl>
                                      </p:cBhvr>
                                    </p:animEffect>
                                  </p:childTnLst>
                                </p:cTn>
                              </p:par>
                              <p:par>
                                <p:cTn id="25" presetID="21" presetClass="entr" presetSubtype="1"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heel(1)">
                                      <p:cBhvr>
                                        <p:cTn id="27" dur="2000"/>
                                        <p:tgtEl>
                                          <p:spTgt spid="3">
                                            <p:txEl>
                                              <p:pRg st="5" end="5"/>
                                            </p:txEl>
                                          </p:spTgt>
                                        </p:tgtEl>
                                      </p:cBhvr>
                                    </p:animEffect>
                                  </p:childTnLst>
                                </p:cTn>
                              </p:par>
                              <p:par>
                                <p:cTn id="28" presetID="21" presetClass="entr" presetSubtype="1" fill="hold"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wheel(1)">
                                      <p:cBhvr>
                                        <p:cTn id="30"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pPr algn="r"/>
            <a:r>
              <a:rPr lang="fa-IR" dirty="0"/>
              <a:t>ب) مرغهايي كه به غذايشان آسكوفيلوم و فوكوس افزوده مي شود تخم مرغهايي را توليد مي كنند كه غني از يد مي باشند</a:t>
            </a:r>
            <a:r>
              <a:rPr lang="fa-IR" dirty="0" smtClean="0"/>
              <a:t>.</a:t>
            </a:r>
          </a:p>
          <a:p>
            <a:pPr algn="r"/>
            <a:r>
              <a:rPr lang="fa-IR" dirty="0"/>
              <a:t>پ) در مواقعي كه جلبكهاي دريايي به غذاي دامها افزوده مي شوند آنها شيرهاي پرچربي توليد مي نمايند</a:t>
            </a:r>
            <a:r>
              <a:rPr lang="fa-IR" dirty="0" smtClean="0"/>
              <a:t>؛</a:t>
            </a:r>
          </a:p>
          <a:p>
            <a:pPr algn="r"/>
            <a:r>
              <a:rPr lang="fa-IR" dirty="0"/>
              <a:t>ج) غذاهاي تجاري و وارداتي كه خاص دامها و به خصوص گوسفند </a:t>
            </a:r>
            <a:r>
              <a:rPr lang="fa-IR" dirty="0" smtClean="0"/>
              <a:t>ساخته </a:t>
            </a:r>
            <a:r>
              <a:rPr lang="fa-IR" dirty="0"/>
              <a:t>مي شوند </a:t>
            </a:r>
            <a:r>
              <a:rPr lang="fa-IR" dirty="0" smtClean="0"/>
              <a:t>غالباً‌ حاوي لاميناريا،</a:t>
            </a:r>
          </a:p>
          <a:p>
            <a:pPr marL="0" indent="0" algn="r">
              <a:buNone/>
            </a:pPr>
            <a:r>
              <a:rPr lang="fa-IR" dirty="0" smtClean="0"/>
              <a:t>آسكوفيلوم و فوكوس مي باشند</a:t>
            </a:r>
          </a:p>
          <a:p>
            <a:pPr marL="0" indent="0" algn="r">
              <a:buNone/>
            </a:pPr>
            <a:r>
              <a:rPr lang="fa-IR" dirty="0"/>
              <a:t>ح) كلپ عظيم الجثه قهوه </a:t>
            </a:r>
            <a:r>
              <a:rPr lang="fa-IR" dirty="0" smtClean="0"/>
              <a:t>اي</a:t>
            </a:r>
          </a:p>
          <a:p>
            <a:pPr marL="0" indent="0">
              <a:buNone/>
            </a:pPr>
            <a:r>
              <a:rPr lang="en-US" dirty="0"/>
              <a:t>(</a:t>
            </a:r>
            <a:r>
              <a:rPr lang="en-US" dirty="0" err="1" smtClean="0"/>
              <a:t>Macrocystis</a:t>
            </a:r>
            <a:r>
              <a:rPr lang="en-US" dirty="0" smtClean="0"/>
              <a:t>)</a:t>
            </a:r>
            <a:endParaRPr lang="fa-IR" dirty="0" smtClean="0"/>
          </a:p>
          <a:p>
            <a:pPr marL="0" indent="0" algn="r">
              <a:buNone/>
            </a:pPr>
            <a:r>
              <a:rPr lang="fa-IR" dirty="0"/>
              <a:t>در غذاي دامهاي بزرگ مورد استفاده قرار مي گيرد. به علت اين كه غني </a:t>
            </a:r>
            <a:r>
              <a:rPr lang="fa-IR" dirty="0" smtClean="0"/>
              <a:t>  </a:t>
            </a:r>
            <a:r>
              <a:rPr lang="en-US" dirty="0" smtClean="0"/>
              <a:t>A,E</a:t>
            </a:r>
            <a:r>
              <a:rPr lang="fa-IR" dirty="0" smtClean="0"/>
              <a:t>از ويتامين</a:t>
            </a:r>
            <a:endParaRPr lang="en-US" dirty="0" smtClean="0"/>
          </a:p>
          <a:p>
            <a:pPr marL="0" indent="0" algn="r">
              <a:buNone/>
            </a:pPr>
            <a:r>
              <a:rPr lang="fa-IR" dirty="0"/>
              <a:t>مي باشد(هرمزدیار، کیانمهر.1381)</a:t>
            </a:r>
            <a:endParaRPr lang="en-US" dirty="0"/>
          </a:p>
        </p:txBody>
      </p:sp>
    </p:spTree>
    <p:extLst>
      <p:ext uri="{BB962C8B-B14F-4D97-AF65-F5344CB8AC3E}">
        <p14:creationId xmlns:p14="http://schemas.microsoft.com/office/powerpoint/2010/main" val="3548233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1)">
                                      <p:cBhvr>
                                        <p:cTn id="10" dur="2000"/>
                                        <p:tgtEl>
                                          <p:spTgt spid="3">
                                            <p:txEl>
                                              <p:pRg st="1" end="1"/>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1)">
                                      <p:cBhvr>
                                        <p:cTn id="13" dur="2000"/>
                                        <p:tgtEl>
                                          <p:spTgt spid="3">
                                            <p:txEl>
                                              <p:pRg st="2" end="2"/>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heel(1)">
                                      <p:cBhvr>
                                        <p:cTn id="16" dur="2000"/>
                                        <p:tgtEl>
                                          <p:spTgt spid="3">
                                            <p:txEl>
                                              <p:pRg st="3" end="3"/>
                                            </p:txEl>
                                          </p:spTgt>
                                        </p:tgtEl>
                                      </p:cBhvr>
                                    </p:animEffect>
                                  </p:childTnLst>
                                </p:cTn>
                              </p:par>
                              <p:par>
                                <p:cTn id="17" presetID="21" presetClass="entr" presetSubtype="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heel(1)">
                                      <p:cBhvr>
                                        <p:cTn id="19" dur="2000"/>
                                        <p:tgtEl>
                                          <p:spTgt spid="3">
                                            <p:txEl>
                                              <p:pRg st="4" end="4"/>
                                            </p:txEl>
                                          </p:spTgt>
                                        </p:tgtEl>
                                      </p:cBhvr>
                                    </p:animEffect>
                                  </p:childTnLst>
                                </p:cTn>
                              </p:par>
                              <p:par>
                                <p:cTn id="20" presetID="21" presetClass="entr" presetSubtype="1"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heel(1)">
                                      <p:cBhvr>
                                        <p:cTn id="22" dur="2000"/>
                                        <p:tgtEl>
                                          <p:spTgt spid="3">
                                            <p:txEl>
                                              <p:pRg st="5" end="5"/>
                                            </p:txEl>
                                          </p:spTgt>
                                        </p:tgtEl>
                                      </p:cBhvr>
                                    </p:animEffect>
                                  </p:childTnLst>
                                </p:cTn>
                              </p:par>
                              <p:par>
                                <p:cTn id="23" presetID="21" presetClass="entr" presetSubtype="1"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heel(1)">
                                      <p:cBhvr>
                                        <p:cTn id="25" dur="2000"/>
                                        <p:tgtEl>
                                          <p:spTgt spid="3">
                                            <p:txEl>
                                              <p:pRg st="6" end="6"/>
                                            </p:txEl>
                                          </p:spTgt>
                                        </p:tgtEl>
                                      </p:cBhvr>
                                    </p:animEffect>
                                  </p:childTnLst>
                                </p:cTn>
                              </p:par>
                              <p:par>
                                <p:cTn id="26" presetID="21" presetClass="entr" presetSubtype="1"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wheel(1)">
                                      <p:cBhvr>
                                        <p:cTn id="28"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152</TotalTime>
  <Words>1126</Words>
  <Application>Microsoft Office PowerPoint</Application>
  <PresentationFormat>On-screen Show (4:3)</PresentationFormat>
  <Paragraphs>143</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Oriel</vt:lpstr>
      <vt:lpstr>اهمیت و کاربرد جلبک ها</vt:lpstr>
      <vt:lpstr>1- اهمیت جلبک ها به عنوان تولید کننده در اکوسیستم های آبی</vt:lpstr>
      <vt:lpstr>2- اهمیت جلبک ها به عنوان غذای انسان</vt:lpstr>
      <vt:lpstr>PowerPoint Presentation</vt:lpstr>
      <vt:lpstr>)Agar3-کاربرد جلبک ها در تهیه آگار(</vt:lpstr>
      <vt:lpstr>)Carageenin 4- کاربرد جلبک ها در تهیه کاراگینان(</vt:lpstr>
      <vt:lpstr>PowerPoint Presentation</vt:lpstr>
      <vt:lpstr>5- کاربرد جلبک ها در تهیه آلژینات ها</vt:lpstr>
      <vt:lpstr>PowerPoint Presentation</vt:lpstr>
      <vt:lpstr>6- اهمیت جلبک ها به عنوان غذای جانوران (با تاکید برآبزیان)</vt:lpstr>
      <vt:lpstr>PowerPoint Presentation</vt:lpstr>
      <vt:lpstr>7- اهمیت جلبک به عنوان منبع املاح</vt:lpstr>
      <vt:lpstr>PowerPoint Presentation</vt:lpstr>
      <vt:lpstr>PowerPoint Presentation</vt:lpstr>
      <vt:lpstr>8- اهمیت جلبک به عنوان کود بیولوژیک</vt:lpstr>
      <vt:lpstr>جلبكهاي سمي در آب شيرين و شور</vt:lpstr>
      <vt:lpstr>PowerPoint Presentation</vt:lpstr>
      <vt:lpstr>قسمت بندی جلبک ها</vt:lpstr>
      <vt:lpstr>PowerPoint Presentation</vt:lpstr>
      <vt:lpstr>مصارف جلبک ها</vt:lpstr>
      <vt:lpstr>ارزش تغذیه ای جلبک ها</vt:lpstr>
      <vt:lpstr>PowerPoint Presentation</vt:lpstr>
      <vt:lpstr>PowerPoint Presentation</vt:lpstr>
      <vt:lpstr>PowerPoint Presentation</vt:lpstr>
      <vt:lpstr>PowerPoint Presentation</vt:lpstr>
      <vt:lpstr>كلپ عظيم الجثه قهوه اي</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اهمیت و کاربرد جلبک ها</dc:title>
  <dc:creator>Peiman Askari</dc:creator>
  <cp:lastModifiedBy>Peiman Askari</cp:lastModifiedBy>
  <cp:revision>18</cp:revision>
  <dcterms:created xsi:type="dcterms:W3CDTF">2016-05-02T09:38:27Z</dcterms:created>
  <dcterms:modified xsi:type="dcterms:W3CDTF">2016-05-09T06:43:07Z</dcterms:modified>
</cp:coreProperties>
</file>