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73" r:id="rId2"/>
    <p:sldId id="256" r:id="rId3"/>
    <p:sldId id="257" r:id="rId4"/>
    <p:sldId id="258" r:id="rId5"/>
    <p:sldId id="259" r:id="rId6"/>
    <p:sldId id="260" r:id="rId7"/>
    <p:sldId id="261" r:id="rId8"/>
    <p:sldId id="262" r:id="rId9"/>
    <p:sldId id="263" r:id="rId10"/>
    <p:sldId id="264" r:id="rId11"/>
    <p:sldId id="265" r:id="rId12"/>
    <p:sldId id="267" r:id="rId13"/>
    <p:sldId id="268" r:id="rId14"/>
    <p:sldId id="274" r:id="rId15"/>
    <p:sldId id="269" r:id="rId16"/>
    <p:sldId id="270" r:id="rId17"/>
    <p:sldId id="271"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C13EE-0690-4364-B6C0-E4AB728399FB}" type="datetimeFigureOut">
              <a:rPr lang="fa-IR" smtClean="0"/>
              <a:pPr/>
              <a:t>03/12/1442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A6059F4-CE22-473B-9BB2-88963203403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61C13EE-0690-4364-B6C0-E4AB728399FB}" type="datetimeFigureOut">
              <a:rPr lang="fa-IR" smtClean="0"/>
              <a:pPr/>
              <a:t>03/12/1442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A6059F4-CE22-473B-9BB2-88963203403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fa.wikipedia.org/w/index.php?title=%D9%BE%DB%8C%D8%A7%D9%85_%D8%B9%D8%B5%D8%A8%DB%8C&amp;action=edit&amp;redlink=1" TargetMode="External"/><Relationship Id="rId3" Type="http://schemas.openxmlformats.org/officeDocument/2006/relationships/hyperlink" Target="https://fa.wikipedia.org/wiki/%D8%B1%D9%88%D8%AF%D9%87" TargetMode="External"/><Relationship Id="rId7" Type="http://schemas.openxmlformats.org/officeDocument/2006/relationships/hyperlink" Target="https://fa.wikipedia.org/wiki/%D8%AD%D9%88%D8%A7%D8%B3_%D9%BE%D9%86%D8%AC%DA%AF%D8%A7%D9%86%D9%87" TargetMode="External"/><Relationship Id="rId2" Type="http://schemas.openxmlformats.org/officeDocument/2006/relationships/hyperlink" Target="https://fa.wikipedia.org/wiki/%D8%B9%D8%B5%D8%A8" TargetMode="External"/><Relationship Id="rId1" Type="http://schemas.openxmlformats.org/officeDocument/2006/relationships/slideLayout" Target="../slideLayouts/slideLayout2.xml"/><Relationship Id="rId6" Type="http://schemas.openxmlformats.org/officeDocument/2006/relationships/hyperlink" Target="https://fa.wikipedia.org/wiki/%D8%A7%D8%AF%D8%B1%D8%A7%DA%A9" TargetMode="External"/><Relationship Id="rId5" Type="http://schemas.openxmlformats.org/officeDocument/2006/relationships/hyperlink" Target="https://fa.wikipedia.org/wiki/%D8%A2%D9%86%D8%B2%DB%8C%D9%85" TargetMode="External"/><Relationship Id="rId4" Type="http://schemas.openxmlformats.org/officeDocument/2006/relationships/hyperlink" Target="https://fa.wikipedia.org/wiki/%D8%A7%D9%84%DA%A9%D9%84" TargetMode="External"/><Relationship Id="rId9" Type="http://schemas.openxmlformats.org/officeDocument/2006/relationships/hyperlink" Target="https://fa.wikipedia.org/wiki/%D9%85%D8%BA%D8%B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fa.wikipedia.org/wiki/%D9%BE%DB%8C%D8%B1%DB%8C%D9%85%DB%8C%D8%AF%DB%8C%D9%86" TargetMode="External"/><Relationship Id="rId3" Type="http://schemas.openxmlformats.org/officeDocument/2006/relationships/image" Target="../media/image5.png"/><Relationship Id="rId7" Type="http://schemas.openxmlformats.org/officeDocument/2006/relationships/hyperlink" Target="https://fa.wikipedia.org/wiki/%D8%A7%D8%B2%D8%AA"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a.wikipedia.org/wiki/%D8%AA%DB%8C%D8%A7%D8%B2%D9%88%D9%84" TargetMode="External"/><Relationship Id="rId5" Type="http://schemas.openxmlformats.org/officeDocument/2006/relationships/hyperlink" Target="https://fa.wikipedia.org/wiki/%DA%AF%D9%88%DA%AF%D8%B1%D8%AF" TargetMode="External"/><Relationship Id="rId4" Type="http://schemas.openxmlformats.org/officeDocument/2006/relationships/hyperlink" Target="https://fa.wikipedia.org/w/index.php?title=%D9%87%D8%AA%D8%B1%D9%88%D8%B3%DB%8C%D9%84%DB%8C%DA%A9&amp;action=edit&amp;redlink=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a.wikipedia.org/wiki/%DA%A9%D9%BE%D8%B3%D9%88%D9%84_(%D8%AF%D8%A7%D8%B1%D9%88)" TargetMode="External"/><Relationship Id="rId7" Type="http://schemas.openxmlformats.org/officeDocument/2006/relationships/image" Target="../media/image11.jpeg"/><Relationship Id="rId2" Type="http://schemas.openxmlformats.org/officeDocument/2006/relationships/hyperlink" Target="https://fa.wikipedia.org/wiki/%D9%82%D8%B1%D8%B5" TargetMode="External"/><Relationship Id="rId1" Type="http://schemas.openxmlformats.org/officeDocument/2006/relationships/slideLayout" Target="../slideLayouts/slideLayout2.xml"/><Relationship Id="rId6" Type="http://schemas.openxmlformats.org/officeDocument/2006/relationships/hyperlink" Target="https://fa.wikipedia.org/wiki/%D8%A2%D9%85%D9%BE%D9%88%D9%84" TargetMode="External"/><Relationship Id="rId5" Type="http://schemas.openxmlformats.org/officeDocument/2006/relationships/hyperlink" Target="https://fa.wikipedia.org/wiki/%D8%B4%D8%B1%D8%A8%D8%AA_(%D8%AF%D8%A7%D8%B1%D9%88)" TargetMode="External"/><Relationship Id="rId4" Type="http://schemas.openxmlformats.org/officeDocument/2006/relationships/hyperlink" Target="https://fa.wikipedia.org/wiki/%D9%BE%D9%88%D8%AF%D8%B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1\Downloads\1502520336_danshkadie_kshavarzie_va_manabie_tabie_tehran.gif"/>
          <p:cNvPicPr>
            <a:picLocks noChangeAspect="1" noChangeArrowheads="1"/>
          </p:cNvPicPr>
          <p:nvPr/>
        </p:nvPicPr>
        <p:blipFill>
          <a:blip r:embed="rId2"/>
          <a:srcRect/>
          <a:stretch>
            <a:fillRect/>
          </a:stretch>
        </p:blipFill>
        <p:spPr bwMode="auto">
          <a:xfrm>
            <a:off x="6786578" y="0"/>
            <a:ext cx="2357422" cy="1357298"/>
          </a:xfrm>
          <a:prstGeom prst="rect">
            <a:avLst/>
          </a:prstGeom>
          <a:noFill/>
        </p:spPr>
      </p:pic>
      <p:pic>
        <p:nvPicPr>
          <p:cNvPr id="1027" name="Picture 3" descr="C:\Users\s1\Downloads\636780343294411382_lg.jpg"/>
          <p:cNvPicPr>
            <a:picLocks noChangeAspect="1" noChangeArrowheads="1"/>
          </p:cNvPicPr>
          <p:nvPr/>
        </p:nvPicPr>
        <p:blipFill>
          <a:blip r:embed="rId3"/>
          <a:srcRect/>
          <a:stretch>
            <a:fillRect/>
          </a:stretch>
        </p:blipFill>
        <p:spPr bwMode="auto">
          <a:xfrm>
            <a:off x="0" y="1"/>
            <a:ext cx="2143108" cy="1500174"/>
          </a:xfrm>
          <a:prstGeom prst="rect">
            <a:avLst/>
          </a:prstGeom>
          <a:noFill/>
        </p:spPr>
      </p:pic>
      <p:sp>
        <p:nvSpPr>
          <p:cNvPr id="5" name="Rectangle 4"/>
          <p:cNvSpPr/>
          <p:nvPr/>
        </p:nvSpPr>
        <p:spPr>
          <a:xfrm>
            <a:off x="2643174" y="357166"/>
            <a:ext cx="3707361" cy="923330"/>
          </a:xfrm>
          <a:prstGeom prst="rect">
            <a:avLst/>
          </a:prstGeom>
        </p:spPr>
        <p:txBody>
          <a:bodyPr wrap="square">
            <a:spAutoFit/>
          </a:bodyPr>
          <a:lstStyle/>
          <a:p>
            <a:pPr algn="ctr"/>
            <a:r>
              <a:rPr lang="fa-IR" sz="5400" b="1" i="1" dirty="0" smtClean="0">
                <a:effectLst>
                  <a:outerShdw blurRad="38100" dist="38100" dir="2700000" algn="tl">
                    <a:srgbClr val="000000">
                      <a:alpha val="43137"/>
                    </a:srgbClr>
                  </a:outerShdw>
                </a:effectLst>
              </a:rPr>
              <a:t>بسمه تعالی</a:t>
            </a:r>
            <a:endParaRPr lang="fa-IR" sz="5400" b="1" i="1" dirty="0">
              <a:effectLst>
                <a:outerShdw blurRad="38100" dist="38100" dir="2700000" algn="tl">
                  <a:srgbClr val="000000">
                    <a:alpha val="43137"/>
                  </a:srgbClr>
                </a:outerShdw>
              </a:effectLst>
            </a:endParaRPr>
          </a:p>
        </p:txBody>
      </p:sp>
      <p:sp>
        <p:nvSpPr>
          <p:cNvPr id="6" name="Rectangle 5"/>
          <p:cNvSpPr/>
          <p:nvPr/>
        </p:nvSpPr>
        <p:spPr>
          <a:xfrm>
            <a:off x="2286000" y="2690336"/>
            <a:ext cx="4572000" cy="1692771"/>
          </a:xfrm>
          <a:prstGeom prst="rect">
            <a:avLst/>
          </a:prstGeom>
        </p:spPr>
        <p:txBody>
          <a:bodyPr>
            <a:spAutoFit/>
          </a:bodyPr>
          <a:lstStyle/>
          <a:p>
            <a:pPr algn="ctr"/>
            <a:r>
              <a:rPr lang="fa-IR" sz="4800" b="1" i="1" dirty="0" smtClean="0"/>
              <a:t>ویتامین ب 1 (تیامین</a:t>
            </a:r>
            <a:r>
              <a:rPr lang="fa-IR" sz="4800" b="1" i="1" dirty="0" smtClean="0"/>
              <a:t>)</a:t>
            </a:r>
            <a:r>
              <a:rPr lang="fa-IR" sz="2800" dirty="0" smtClean="0"/>
              <a:t/>
            </a:r>
            <a:br>
              <a:rPr lang="fa-IR" sz="2800" dirty="0" smtClean="0"/>
            </a:br>
            <a:r>
              <a:rPr lang="fa-IR" sz="2800" dirty="0" smtClean="0"/>
              <a:t>پیمان عسکری</a:t>
            </a:r>
            <a:br>
              <a:rPr lang="fa-IR" sz="2800" dirty="0" smtClean="0"/>
            </a:br>
            <a:r>
              <a:rPr lang="fa-IR" sz="2800" dirty="0" smtClean="0"/>
              <a:t>دانشکده منابع طبیعی دانشگاه تهران</a:t>
            </a:r>
            <a:endParaRPr lang="fa-I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8000" dirty="0" smtClean="0"/>
              <a:t>نقشهای فیزیولوژیکی</a:t>
            </a:r>
            <a:endParaRPr lang="fa-IR" sz="8000" dirty="0"/>
          </a:p>
        </p:txBody>
      </p:sp>
      <p:sp>
        <p:nvSpPr>
          <p:cNvPr id="3" name="Content Placeholder 2"/>
          <p:cNvSpPr>
            <a:spLocks noGrp="1"/>
          </p:cNvSpPr>
          <p:nvPr>
            <p:ph idx="1"/>
          </p:nvPr>
        </p:nvSpPr>
        <p:spPr/>
        <p:txBody>
          <a:bodyPr>
            <a:normAutofit/>
          </a:bodyPr>
          <a:lstStyle/>
          <a:p>
            <a:pPr>
              <a:buNone/>
            </a:pPr>
            <a:r>
              <a:rPr lang="fa-IR" sz="2000" b="1" dirty="0" smtClean="0"/>
              <a:t>     غذا یکی از نیازهای اساسی جهت تولید بالا و اقتصادی گونه های پرورشی می باشد و شرایط تغذیه ای روی سلامت ماهیان اثرگذاری مستقیم دارند. وﻳﺘﺎﻣﻴﻦ ﻫﺎ ﺗﺮﻛﻴﺒﺎت آﻟﻲ در ﻃﺒﻴﻌﺖ ﻫﺴﺘﻨﺪ ﻛﻪ ﺑﻪ وﺳﻴﻠﻪ ﺗـﻚ ﻳﺎﺧﺘﻪ اي ﻫﺎ، ﺳـﻠﻮل ﻫـﺎي ﮔﻴـﺎﻫﻲ و ﺳـﻠﻮ ل ﻫـﺎي ﭘـﺎره اي از ﺟﺎﻧﻮران ﺳﺎﺧﺘﻪ ﻣﻲ ﺷﻮﻧﺪ. وﻳﺘﺎﻣﻴﻦ ﻫﺎ ﺟﺰء ﻣﻮاد ﻣﻐﺬي ﻏﻴﺮاﻧﺮژي زاي ﺟﻴﺮه ﻫﺴـﺘﻨﺪ ﻛﻪ ﻧﻘﺶ ﻫﺎي ﻓﻴﺰﻳﻮﻟﻮژﻳﻜﻲ ﻣﺘﻌﺪدي در ﺑﺪن دارﻧـﺪ. از آﻧﺠـﺎ ﻛﻪ ﻣﺎﻫﻴﺎن ﺗﻮاﻧﺎﻳﻲ ﻛﻤﻲ در ﺳﻨﺘﺰ وﻳﺘﺎﻣﻴﻦ دارﻧﺪ ﻳﺎ اﻳﻨﻜﻪ اﺻﻼ ﻗﺎدر به سنتز ویتامین نیستند، ﺑﻨﺎﺑﺮاﻳﻦ در ﺟﻴﺮه ﻏﺬاﻳﻲ ﻣﺎﻫﻴﺎن ﭘﺮورﺷﻲ ﻣﻘﺎدﻳﺮ ﻻزم وﻛﺎﻓﻲ وﻳﺘﺎﻣﻴﻦ در ﻧﻈﺮ ﮔﺮﻓﺘﻪ ﻣﻲ ﺷـﻮد. ﻧﻘﺶ ﻫﺎي اﺻﻠﻲ وﻳﺘﺎﻣﻴﻦ ﻫﺎ در ﺑﺪن ﺷـﺎﻣﻞ ﻛﻤـﻚ در رﺷـﺪ ﻃﺒﻴﻌﻲ، ﻣﺤﺮك اﻳﻤﻨﻲ و اﻓﺰاﻳﺶ ﻣﻘﺎوﻣﺖ در ﺑﺮاﺑﺮ ﺑﻴﻤﺎري ﻫﺎ و ﻧﻴﺰ در ﻓﺮاﻳﻨـﺪﻫﺎي ﺗﻮﻟﻴـﺪ مثلی است. وجود ویتامینها برای بقاء و رشد و تولید مثل طبیعی حیوانات ضروری است.</a:t>
            </a:r>
            <a:endParaRPr lang="fa-IR" sz="2000" dirty="0" smtClean="0"/>
          </a:p>
          <a:p>
            <a:pPr>
              <a:buNone/>
            </a:pPr>
            <a:endParaRPr lang="fa-I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ypothetical-interaction-between-contaminants-and-thiamine-deficiency-a-Toxic.png"/>
          <p:cNvPicPr>
            <a:picLocks noGrp="1" noChangeAspect="1"/>
          </p:cNvPicPr>
          <p:nvPr>
            <p:ph idx="1"/>
          </p:nvPr>
        </p:nvPicPr>
        <p:blipFill>
          <a:blip r:embed="rId2"/>
          <a:stretch>
            <a:fillRect/>
          </a:stretch>
        </p:blipFill>
        <p:spPr>
          <a:xfrm>
            <a:off x="1852918" y="357166"/>
            <a:ext cx="4709303" cy="607223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Autofit/>
          </a:bodyPr>
          <a:lstStyle/>
          <a:p>
            <a:r>
              <a:rPr lang="fa-IR" dirty="0" smtClean="0"/>
              <a:t>زیست فراهمی واثرمتقابل با سایر ترکیبات</a:t>
            </a:r>
            <a:endParaRPr lang="fa-IR" dirty="0"/>
          </a:p>
        </p:txBody>
      </p:sp>
      <p:sp>
        <p:nvSpPr>
          <p:cNvPr id="3" name="Content Placeholder 2"/>
          <p:cNvSpPr>
            <a:spLocks noGrp="1"/>
          </p:cNvSpPr>
          <p:nvPr>
            <p:ph idx="1"/>
          </p:nvPr>
        </p:nvSpPr>
        <p:spPr/>
        <p:txBody>
          <a:bodyPr/>
          <a:lstStyle/>
          <a:p>
            <a:pPr>
              <a:buNone/>
            </a:pPr>
            <a:r>
              <a:rPr lang="fa-IR" dirty="0" smtClean="0"/>
              <a:t>چای و قهوه حاوی تانن است( مواد شیمیایی هستند که ممکن است با ویتامین </a:t>
            </a:r>
            <a:r>
              <a:rPr lang="en-US" dirty="0" smtClean="0"/>
              <a:t> )B1</a:t>
            </a:r>
            <a:r>
              <a:rPr lang="fa-IR" dirty="0" smtClean="0"/>
              <a:t>تیامین) تأثیر متقابل داشته باشند، و جذب آنها را سخت تر کنند).</a:t>
            </a:r>
            <a:br>
              <a:rPr lang="fa-IR" dirty="0" smtClean="0"/>
            </a:br>
            <a:r>
              <a:rPr lang="fa-IR" dirty="0" smtClean="0"/>
              <a:t>بعضی از مواد شیمیایی در نرمتن صدف دار خام و ماهی می توانند تیامین را از بین ببرند، که اگر به مقدار زیاد خورده شود، به کمبود ویتامین </a:t>
            </a:r>
            <a:r>
              <a:rPr lang="en-US" dirty="0" smtClean="0"/>
              <a:t>B1</a:t>
            </a:r>
            <a:r>
              <a:rPr lang="fa-IR" dirty="0" smtClean="0"/>
              <a:t>منجر شود. پخت و پز این مواد شیمیایی را از بین می برد، اما تیامین را نیز همراه با مواد شیمیایی از بین می برد.</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میزان نیاز</a:t>
            </a:r>
            <a:endParaRPr lang="fa-IR" sz="9600" dirty="0"/>
          </a:p>
        </p:txBody>
      </p:sp>
      <p:sp>
        <p:nvSpPr>
          <p:cNvPr id="3" name="Content Placeholder 2"/>
          <p:cNvSpPr>
            <a:spLocks noGrp="1"/>
          </p:cNvSpPr>
          <p:nvPr>
            <p:ph idx="1"/>
          </p:nvPr>
        </p:nvSpPr>
        <p:spPr/>
        <p:txBody>
          <a:bodyPr/>
          <a:lstStyle/>
          <a:p>
            <a:r>
              <a:rPr lang="fa-IR" dirty="0" smtClean="0"/>
              <a:t>مقادیر مورد نیاز این ویتامین برای ماهی قزل آلای رنگین کمان 12-10 میلی گرم به ازای هر کیلوگرم وزن بدن و برای کپور 3-2 میلی گرم به ازای هر کیلو گرم وزن بدن می باشد</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میزان نیاز</a:t>
            </a:r>
            <a:endParaRPr lang="fa-IR" sz="9600" dirty="0"/>
          </a:p>
        </p:txBody>
      </p:sp>
      <p:sp>
        <p:nvSpPr>
          <p:cNvPr id="5" name="Content Placeholder 4"/>
          <p:cNvSpPr>
            <a:spLocks noGrp="1"/>
          </p:cNvSpPr>
          <p:nvPr>
            <p:ph idx="1"/>
          </p:nvPr>
        </p:nvSpPr>
        <p:spPr>
          <a:xfrm>
            <a:off x="457200" y="2000240"/>
            <a:ext cx="8229600" cy="4125923"/>
          </a:xfrm>
        </p:spPr>
        <p:txBody>
          <a:bodyPr/>
          <a:lstStyle/>
          <a:p>
            <a:r>
              <a:rPr lang="fa-IR" dirty="0" smtClean="0"/>
              <a:t>مقادیر مورد نیاز این ویتامین برای میگوی پرورشی </a:t>
            </a:r>
          </a:p>
          <a:p>
            <a:pPr>
              <a:buNone/>
            </a:pPr>
            <a:r>
              <a:rPr lang="fa-IR" dirty="0" smtClean="0"/>
              <a:t>50 – 40 میلی گرم به ازای هر کیلو گرم وزن بدن می باشد.</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Autofit/>
          </a:bodyPr>
          <a:lstStyle/>
          <a:p>
            <a:r>
              <a:rPr lang="fa-IR" sz="7200" dirty="0" smtClean="0"/>
              <a:t>بیماری های ناشی از کمبود</a:t>
            </a:r>
            <a:endParaRPr lang="fa-IR" sz="7200" dirty="0"/>
          </a:p>
        </p:txBody>
      </p:sp>
      <p:sp>
        <p:nvSpPr>
          <p:cNvPr id="3" name="Content Placeholder 2"/>
          <p:cNvSpPr>
            <a:spLocks noGrp="1"/>
          </p:cNvSpPr>
          <p:nvPr>
            <p:ph idx="1"/>
          </p:nvPr>
        </p:nvSpPr>
        <p:spPr/>
        <p:txBody>
          <a:bodyPr>
            <a:normAutofit fontScale="85000" lnSpcReduction="20000"/>
          </a:bodyPr>
          <a:lstStyle/>
          <a:p>
            <a:r>
              <a:rPr lang="fa-IR" dirty="0" smtClean="0"/>
              <a:t>نشانیهای کمبود تیامین در آزاد ماهیان شامل اختلال در متابولیسم کربوهیدرات ، اختلالات عصبی ، کاهش اشتها ، کاهش رشد می باشد ونیز یک مورد افزایش حساسیت به شوک با نشانی چرخش تنه در مار ماهی ها گزارش شده است بعلاوه خونریزی در قاعده باله ها،پرخونی پوست و خونریزی زیر پوستی اتفاق می افتد در ماهی کپور،آزاد ماهیان وگربه ماهی که با جیره های عاری از این ویتامین تغذیه شده اند نشانه های کمبود شامل کاهش اشتها، کاهش رشد ،آتروفی عضلانی،تشنج،ادم و نا پایداری و عدم تعادل می باشد.همچنین کمبود تیامین درماهیان پهن دریایی که از جیره های غذایی حاوی نرمتنان دو کفه ای(حلزون ،صدف) که بمدت طولانی نگهداری شده اند تغذیه شوند بدلیل حضور آنزیم تیامیناز که تیامین را تجزیه می کند کمبود با علائم مرگ ومیر سریع ،فلجی و تشنج گزارش شده است .</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جمع بندی</a:t>
            </a:r>
            <a:endParaRPr lang="fa-IR" sz="9600" dirty="0"/>
          </a:p>
        </p:txBody>
      </p:sp>
      <p:sp>
        <p:nvSpPr>
          <p:cNvPr id="3" name="Content Placeholder 2"/>
          <p:cNvSpPr>
            <a:spLocks noGrp="1"/>
          </p:cNvSpPr>
          <p:nvPr>
            <p:ph idx="1"/>
          </p:nvPr>
        </p:nvSpPr>
        <p:spPr/>
        <p:txBody>
          <a:bodyPr/>
          <a:lstStyle/>
          <a:p>
            <a:r>
              <a:rPr lang="fa-IR" dirty="0" smtClean="0"/>
              <a:t>آیا میدانید نبود تیامین در جیره چه عواقبی دارد؟</a:t>
            </a:r>
          </a:p>
          <a:p>
            <a:r>
              <a:rPr lang="fa-IR" dirty="0" smtClean="0"/>
              <a:t>قندها در بدن تجزیه نمیشوند.</a:t>
            </a:r>
          </a:p>
          <a:p>
            <a:r>
              <a:rPr lang="fa-IR" dirty="0" smtClean="0"/>
              <a:t>چرخه کربس کامل نمیشود.</a:t>
            </a:r>
          </a:p>
          <a:p>
            <a:r>
              <a:rPr lang="fa-IR" dirty="0" smtClean="0"/>
              <a:t>ماهیان دچار انواع بیماری ها میشوند.</a:t>
            </a:r>
          </a:p>
          <a:p>
            <a:r>
              <a:rPr lang="fa-IR" dirty="0" smtClean="0"/>
              <a:t>رشد،بقا و تولید مثل ماهیان با خطر مواجه میشود.</a:t>
            </a:r>
          </a:p>
          <a:p>
            <a:endParaRPr lang="fa-IR" dirty="0" smtClean="0"/>
          </a:p>
          <a:p>
            <a:pPr marL="514350" indent="-514350">
              <a:buFont typeface="+mj-lt"/>
              <a:buAutoNum type="arabicPeriod"/>
            </a:pP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پیشنهادات</a:t>
            </a:r>
            <a:endParaRPr lang="fa-IR" sz="9600" dirty="0"/>
          </a:p>
        </p:txBody>
      </p:sp>
      <p:sp>
        <p:nvSpPr>
          <p:cNvPr id="3" name="Content Placeholder 2"/>
          <p:cNvSpPr>
            <a:spLocks noGrp="1"/>
          </p:cNvSpPr>
          <p:nvPr>
            <p:ph idx="1"/>
          </p:nvPr>
        </p:nvSpPr>
        <p:spPr/>
        <p:txBody>
          <a:bodyPr/>
          <a:lstStyle/>
          <a:p>
            <a:r>
              <a:rPr lang="fa-IR" dirty="0" smtClean="0"/>
              <a:t>استفاده منظم از مواد غذایی که انواع ویتامین ها را دارا باشد در جیره غذایی برای کاهش انواع بیماری ها و تلفات ناشی از آن.</a:t>
            </a:r>
          </a:p>
          <a:p>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fa-IR" sz="9600" dirty="0" smtClean="0"/>
              <a:t>مقدمه</a:t>
            </a:r>
            <a:endParaRPr lang="fa-IR" sz="9600" dirty="0"/>
          </a:p>
        </p:txBody>
      </p:sp>
      <p:sp>
        <p:nvSpPr>
          <p:cNvPr id="3" name="Subtitle 2"/>
          <p:cNvSpPr>
            <a:spLocks noGrp="1"/>
          </p:cNvSpPr>
          <p:nvPr>
            <p:ph type="subTitle" idx="1"/>
          </p:nvPr>
        </p:nvSpPr>
        <p:spPr>
          <a:xfrm>
            <a:off x="1357290" y="3929066"/>
            <a:ext cx="6429420" cy="2071702"/>
          </a:xfrm>
        </p:spPr>
        <p:txBody>
          <a:bodyPr>
            <a:noAutofit/>
          </a:bodyPr>
          <a:lstStyle/>
          <a:p>
            <a:r>
              <a:rPr lang="fa-IR" sz="2000" dirty="0"/>
              <a:t> تاريخچه آشنايي با ويتامين ها چندان طولاني نيست ، در اواخر قرن گذشته دانشمندان متوجه شدند که عدم تنوع در برنامه غذايي ، مخصوصاً عدم استفاده از مواد غذايي تازه موجب ابتلاء به برخي از بيماريها مي شوند مثل خونريزي لثه ها يا بيماري بري بري که اختلالات عصبي و قلبي ايجاد مي کند .</a:t>
            </a:r>
          </a:p>
          <a:p>
            <a:endParaRPr lang="en-US" sz="2000" dirty="0"/>
          </a:p>
          <a:p>
            <a:endParaRPr lang="fa-IR" sz="2000" dirty="0"/>
          </a:p>
        </p:txBody>
      </p:sp>
      <p:pic>
        <p:nvPicPr>
          <p:cNvPr id="4098" name="Picture 2" descr="C:\Users\s1\Downloads\ب1-300-2-750x430.jpg"/>
          <p:cNvPicPr>
            <a:picLocks noChangeAspect="1" noChangeArrowheads="1"/>
          </p:cNvPicPr>
          <p:nvPr/>
        </p:nvPicPr>
        <p:blipFill>
          <a:blip r:embed="rId2"/>
          <a:srcRect/>
          <a:stretch>
            <a:fillRect/>
          </a:stretch>
        </p:blipFill>
        <p:spPr bwMode="auto">
          <a:xfrm>
            <a:off x="428596" y="1285860"/>
            <a:ext cx="4217025" cy="241776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مقدمه</a:t>
            </a:r>
            <a:endParaRPr lang="fa-IR" dirty="0"/>
          </a:p>
        </p:txBody>
      </p:sp>
      <p:sp>
        <p:nvSpPr>
          <p:cNvPr id="3" name="Content Placeholder 2"/>
          <p:cNvSpPr>
            <a:spLocks noGrp="1"/>
          </p:cNvSpPr>
          <p:nvPr>
            <p:ph idx="1"/>
          </p:nvPr>
        </p:nvSpPr>
        <p:spPr/>
        <p:txBody>
          <a:bodyPr>
            <a:normAutofit fontScale="62500" lnSpcReduction="20000"/>
          </a:bodyPr>
          <a:lstStyle/>
          <a:p>
            <a:r>
              <a:rPr lang="fa-IR" dirty="0" smtClean="0"/>
              <a:t>• در اوايل قرن بيستم ( 1912 ) کارتيرفونک با استخراج موادي از غذاهاي تازه توانست بيماري بري بري را در جوجه ها درمان کند . از آنجائيکه در ماده استخراج شده آمين وجود داشت، نام اين ترکيبات را ويتامين يا آمين حياتي ناميد . در صورتيکه مطالعات بعدي نشان داد که در تمام ويتامين ها آمين وجود ندارد ، به همين دليل استفاده از کلمه ويتامين را مناسب ندانستند و دانشمندان از سال 1930 به بعد تصميم گرفتند زمانيکه ترکيبات شيميايي مواد مشخص شد از نام ترکيب شيميايي آنها همراه با نامگذاري قديم استفاده کنند . به عنوان مثال : رتينول يا ويتامين </a:t>
            </a:r>
            <a:r>
              <a:rPr lang="en-US" dirty="0" smtClean="0"/>
              <a:t>A ، </a:t>
            </a:r>
            <a:r>
              <a:rPr lang="fa-IR" dirty="0" smtClean="0"/>
              <a:t>تیامين يا ویتامین </a:t>
            </a:r>
            <a:r>
              <a:rPr lang="en-US" dirty="0" smtClean="0"/>
              <a:t>B1 ، </a:t>
            </a:r>
            <a:r>
              <a:rPr lang="fa-IR" dirty="0" smtClean="0"/>
              <a:t>ريبوفلاوين يا ويتامين </a:t>
            </a:r>
            <a:r>
              <a:rPr lang="en-US" dirty="0" smtClean="0"/>
              <a:t>B2 </a:t>
            </a:r>
            <a:endParaRPr lang="fa-IR" dirty="0" smtClean="0"/>
          </a:p>
          <a:p>
            <a:r>
              <a:rPr lang="fa-IR" dirty="0" smtClean="0"/>
              <a:t/>
            </a:r>
            <a:br>
              <a:rPr lang="fa-IR" dirty="0" smtClean="0"/>
            </a:br>
            <a:r>
              <a:rPr lang="fa-IR" b="1" dirty="0" smtClean="0"/>
              <a:t>تیامین</a:t>
            </a:r>
            <a:r>
              <a:rPr lang="fa-IR" dirty="0" smtClean="0"/>
              <a:t> یا </a:t>
            </a:r>
            <a:r>
              <a:rPr lang="fa-IR" b="1" dirty="0" smtClean="0"/>
              <a:t>ویتامین ب۱</a:t>
            </a:r>
            <a:r>
              <a:rPr lang="fa-IR" dirty="0" smtClean="0"/>
              <a:t> ؛ این ویتامین تأثیرات بسیار مهمی در سوختن قندها در بدن و عملکرد </a:t>
            </a:r>
            <a:r>
              <a:rPr lang="fa-IR" dirty="0" smtClean="0">
                <a:hlinkClick r:id="rId2" tooltip="عصب"/>
              </a:rPr>
              <a:t>اعصاب</a:t>
            </a:r>
            <a:r>
              <a:rPr lang="fa-IR" dirty="0" smtClean="0"/>
              <a:t> دارد. تیامین از راه </a:t>
            </a:r>
            <a:r>
              <a:rPr lang="fa-IR" dirty="0" smtClean="0">
                <a:hlinkClick r:id="rId3" tooltip="روده"/>
              </a:rPr>
              <a:t>روده</a:t>
            </a:r>
            <a:r>
              <a:rPr lang="fa-IR" dirty="0" smtClean="0"/>
              <a:t> جذب خون می‌شود. تغییراتی بر روی آن صورت می‌گیرد و آماده استفاده بافت‌ها می‌گردد. یکی از موادی که در جذب آن اختلال ایجاد می‌کند، </a:t>
            </a:r>
            <a:r>
              <a:rPr lang="fa-IR" dirty="0" smtClean="0">
                <a:hlinkClick r:id="rId4" tooltip="الکل"/>
              </a:rPr>
              <a:t>الکل</a:t>
            </a:r>
            <a:r>
              <a:rPr lang="fa-IR" dirty="0" smtClean="0"/>
              <a:t> است که مصرف زیاد آن موجب کمبود ویتامین تیامین می‌شود. این ویتامین در بدن ذخیره نمی‌شود.</a:t>
            </a:r>
          </a:p>
          <a:p>
            <a:r>
              <a:rPr lang="fa-IR" dirty="0" smtClean="0"/>
              <a:t>عملکرد آن در اندام‌ها، فعال کردن </a:t>
            </a:r>
            <a:r>
              <a:rPr lang="fa-IR" dirty="0" smtClean="0">
                <a:hlinkClick r:id="rId5" tooltip="آنزیم"/>
              </a:rPr>
              <a:t>آنزیمهای</a:t>
            </a:r>
            <a:r>
              <a:rPr lang="fa-IR" dirty="0" smtClean="0"/>
              <a:t> لازم برای سوختن قند در بدن است. این ویتامین نقش اساسی در ادامه عملکرد چرخه کربن دارد. نقش مهم دیگر آن در اعصاب است. ما برای انجام هر حرکت یا </a:t>
            </a:r>
            <a:r>
              <a:rPr lang="fa-IR" dirty="0" smtClean="0">
                <a:hlinkClick r:id="rId6" tooltip="ادراک"/>
              </a:rPr>
              <a:t>درک</a:t>
            </a:r>
            <a:r>
              <a:rPr lang="fa-IR" dirty="0" smtClean="0"/>
              <a:t> </a:t>
            </a:r>
            <a:r>
              <a:rPr lang="fa-IR" dirty="0" smtClean="0">
                <a:hlinkClick r:id="rId7" tooltip="حواس پنجگانه"/>
              </a:rPr>
              <a:t>حواس</a:t>
            </a:r>
            <a:r>
              <a:rPr lang="fa-IR" dirty="0" smtClean="0"/>
              <a:t> از محیط نیاز داریم </a:t>
            </a:r>
            <a:r>
              <a:rPr lang="fa-IR" dirty="0" smtClean="0">
                <a:hlinkClick r:id="rId8" tooltip="پیام عصبی (صفحه وجود ندارد)"/>
              </a:rPr>
              <a:t>پیام‌های عصبی</a:t>
            </a:r>
            <a:r>
              <a:rPr lang="fa-IR" dirty="0" smtClean="0"/>
              <a:t> از </a:t>
            </a:r>
            <a:r>
              <a:rPr lang="fa-IR" dirty="0" smtClean="0">
                <a:hlinkClick r:id="rId9" tooltip="مغز"/>
              </a:rPr>
              <a:t>مغز</a:t>
            </a:r>
            <a:r>
              <a:rPr lang="fa-IR" dirty="0" smtClean="0"/>
              <a:t> به </a:t>
            </a:r>
            <a:r>
              <a:rPr lang="fa-IR" dirty="0" smtClean="0">
                <a:hlinkClick r:id="rId2" tooltip="عصب"/>
              </a:rPr>
              <a:t>اعصاب</a:t>
            </a:r>
            <a:r>
              <a:rPr lang="fa-IR" dirty="0" smtClean="0"/>
              <a:t> بدن و بالعکس منتقل شوند، تیامین در انتقال پیامهای عصبی نقش مهمی دارد.</a:t>
            </a:r>
          </a:p>
          <a:p>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ساختمان شیمیایی</a:t>
            </a:r>
            <a:endParaRPr lang="fa-IR" sz="9600" dirty="0"/>
          </a:p>
        </p:txBody>
      </p:sp>
      <p:pic>
        <p:nvPicPr>
          <p:cNvPr id="4" name="Content Placeholder 3" descr="121px-Thiamin.svg.png"/>
          <p:cNvPicPr>
            <a:picLocks noGrp="1" noChangeAspect="1"/>
          </p:cNvPicPr>
          <p:nvPr>
            <p:ph idx="1"/>
          </p:nvPr>
        </p:nvPicPr>
        <p:blipFill>
          <a:blip r:embed="rId2"/>
          <a:stretch>
            <a:fillRect/>
          </a:stretch>
        </p:blipFill>
        <p:spPr>
          <a:xfrm>
            <a:off x="214282" y="1500174"/>
            <a:ext cx="3143272" cy="3580750"/>
          </a:xfrm>
        </p:spPr>
      </p:pic>
      <p:pic>
        <p:nvPicPr>
          <p:cNvPr id="5" name="Picture 4" descr="244px-Thiamine-3D-vdW.png"/>
          <p:cNvPicPr>
            <a:picLocks noChangeAspect="1"/>
          </p:cNvPicPr>
          <p:nvPr/>
        </p:nvPicPr>
        <p:blipFill>
          <a:blip r:embed="rId3"/>
          <a:stretch>
            <a:fillRect/>
          </a:stretch>
        </p:blipFill>
        <p:spPr>
          <a:xfrm>
            <a:off x="500034" y="4929198"/>
            <a:ext cx="2324100" cy="1209675"/>
          </a:xfrm>
          <a:prstGeom prst="rect">
            <a:avLst/>
          </a:prstGeom>
        </p:spPr>
      </p:pic>
      <p:sp>
        <p:nvSpPr>
          <p:cNvPr id="6" name="Rectangle 5"/>
          <p:cNvSpPr/>
          <p:nvPr/>
        </p:nvSpPr>
        <p:spPr>
          <a:xfrm>
            <a:off x="3286116" y="2214554"/>
            <a:ext cx="4572000" cy="2862322"/>
          </a:xfrm>
          <a:prstGeom prst="rect">
            <a:avLst/>
          </a:prstGeom>
        </p:spPr>
        <p:txBody>
          <a:bodyPr>
            <a:spAutoFit/>
          </a:bodyPr>
          <a:lstStyle/>
          <a:p>
            <a:r>
              <a:rPr lang="fa-IR" sz="2000" dirty="0"/>
              <a:t>ویتامین ب۱ یا تیامین دارای دو حلقه </a:t>
            </a:r>
            <a:r>
              <a:rPr lang="fa-IR" sz="2000" dirty="0">
                <a:hlinkClick r:id="rId4" tooltip="هتروسیلیک (صفحه وجود ندارد)"/>
              </a:rPr>
              <a:t>هتروسیلیک</a:t>
            </a:r>
            <a:r>
              <a:rPr lang="fa-IR" sz="2000" dirty="0"/>
              <a:t> می‌باشد که یکی از آنها </a:t>
            </a:r>
            <a:r>
              <a:rPr lang="fa-IR" sz="2000" dirty="0">
                <a:hlinkClick r:id="rId5" tooltip="گوگرد"/>
              </a:rPr>
              <a:t>گوگرددار</a:t>
            </a:r>
            <a:r>
              <a:rPr lang="fa-IR" sz="2000" dirty="0"/>
              <a:t> به نام </a:t>
            </a:r>
            <a:r>
              <a:rPr lang="fa-IR" sz="2000" dirty="0">
                <a:hlinkClick r:id="rId6" tooltip="تیازول"/>
              </a:rPr>
              <a:t>تیازول</a:t>
            </a:r>
            <a:r>
              <a:rPr lang="fa-IR" sz="2000" dirty="0"/>
              <a:t> و دیگری حلقه دو </a:t>
            </a:r>
            <a:endParaRPr lang="fa-IR" sz="2000" dirty="0" smtClean="0"/>
          </a:p>
          <a:p>
            <a:r>
              <a:rPr lang="fa-IR" sz="2000" dirty="0" smtClean="0">
                <a:hlinkClick r:id="rId7" tooltip="ازت"/>
              </a:rPr>
              <a:t>ازت دار</a:t>
            </a:r>
            <a:r>
              <a:rPr lang="fa-IR" sz="2000" dirty="0"/>
              <a:t> </a:t>
            </a:r>
            <a:r>
              <a:rPr lang="fa-IR" sz="2000" dirty="0">
                <a:hlinkClick r:id="rId8" tooltip="پیریمیدین"/>
              </a:rPr>
              <a:t>پیریمیدین</a:t>
            </a:r>
            <a:r>
              <a:rPr lang="fa-IR" sz="2000" dirty="0"/>
              <a:t> است. حلقه پیریمیدین به صورت ۲و۵-دی‌متیل۴-آمینوپیریمیدین و حلقه تیازول به صورت ۴متیل۵هیدروکسی‌اتیل‌تیازول می‌باشد. این دو حلقه توسط ازت حلقه تیازول و ریشه متیل‌کربن۵پیریمیدین به یکدیگر متصل می‌شوند. تیامین یکی از ویتامین‌های محلول در آب </a:t>
            </a:r>
            <a:r>
              <a:rPr lang="fa-IR" sz="2000" dirty="0" smtClean="0"/>
              <a:t>است.</a:t>
            </a:r>
            <a:endParaRPr lang="fa-I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مهمترین منابع</a:t>
            </a:r>
            <a:endParaRPr lang="fa-IR" sz="9600" dirty="0"/>
          </a:p>
        </p:txBody>
      </p:sp>
      <p:pic>
        <p:nvPicPr>
          <p:cNvPr id="4" name="Content Placeholder 3" descr="Vitamin-B1-Foods-1024x576.jpg"/>
          <p:cNvPicPr>
            <a:picLocks noGrp="1" noChangeAspect="1"/>
          </p:cNvPicPr>
          <p:nvPr>
            <p:ph idx="1"/>
          </p:nvPr>
        </p:nvPicPr>
        <p:blipFill>
          <a:blip r:embed="rId2"/>
          <a:stretch>
            <a:fillRect/>
          </a:stretch>
        </p:blipFill>
        <p:spPr>
          <a:xfrm>
            <a:off x="214282" y="1643050"/>
            <a:ext cx="4264403" cy="2398727"/>
          </a:xfrm>
        </p:spPr>
      </p:pic>
      <p:sp>
        <p:nvSpPr>
          <p:cNvPr id="5" name="Rectangle 4"/>
          <p:cNvSpPr/>
          <p:nvPr/>
        </p:nvSpPr>
        <p:spPr>
          <a:xfrm>
            <a:off x="4357686" y="1857364"/>
            <a:ext cx="4572000" cy="3139321"/>
          </a:xfrm>
          <a:prstGeom prst="rect">
            <a:avLst/>
          </a:prstGeom>
        </p:spPr>
        <p:txBody>
          <a:bodyPr>
            <a:spAutoFit/>
          </a:bodyPr>
          <a:lstStyle/>
          <a:p>
            <a:pPr algn="ctr"/>
            <a:r>
              <a:rPr lang="fa-IR" sz="4000" dirty="0" smtClean="0"/>
              <a:t>منابع جانوری</a:t>
            </a:r>
          </a:p>
          <a:p>
            <a:r>
              <a:rPr lang="fa-IR" sz="2000" dirty="0"/>
              <a:t>1</a:t>
            </a:r>
            <a:r>
              <a:rPr lang="fa-IR" sz="2000" dirty="0" smtClean="0"/>
              <a:t>.گوشت گاو</a:t>
            </a:r>
          </a:p>
          <a:p>
            <a:r>
              <a:rPr lang="fa-IR" sz="2000" dirty="0" smtClean="0"/>
              <a:t>2.گوشت خوک</a:t>
            </a:r>
          </a:p>
          <a:p>
            <a:r>
              <a:rPr lang="fa-IR" sz="2000" dirty="0" smtClean="0"/>
              <a:t>3.سالمون</a:t>
            </a:r>
          </a:p>
          <a:p>
            <a:r>
              <a:rPr lang="fa-IR" sz="2000" dirty="0" smtClean="0"/>
              <a:t>4.صدف سیاه</a:t>
            </a:r>
          </a:p>
          <a:p>
            <a:r>
              <a:rPr lang="fa-IR" sz="2000" dirty="0" smtClean="0"/>
              <a:t>5.ماهی تون</a:t>
            </a:r>
          </a:p>
          <a:p>
            <a:r>
              <a:rPr lang="fa-IR" sz="2000" dirty="0" smtClean="0"/>
              <a:t>6.قزل آلا</a:t>
            </a:r>
          </a:p>
          <a:p>
            <a:r>
              <a:rPr lang="fa-IR" sz="2000" dirty="0" smtClean="0"/>
              <a:t>7.جگر</a:t>
            </a:r>
          </a:p>
          <a:p>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428628"/>
          </a:xfrm>
        </p:spPr>
        <p:txBody>
          <a:bodyPr>
            <a:noAutofit/>
          </a:bodyPr>
          <a:lstStyle/>
          <a:p>
            <a:r>
              <a:rPr lang="fa-IR" sz="9600" dirty="0" smtClean="0"/>
              <a:t>مهمترین منابع</a:t>
            </a:r>
            <a:endParaRPr lang="fa-IR" sz="9600" dirty="0"/>
          </a:p>
        </p:txBody>
      </p:sp>
      <p:pic>
        <p:nvPicPr>
          <p:cNvPr id="4" name="Content Placeholder 3" descr="556f826a-e7b4-4979-a6b8-97b856b2757b.jpeg"/>
          <p:cNvPicPr>
            <a:picLocks noGrp="1" noChangeAspect="1"/>
          </p:cNvPicPr>
          <p:nvPr>
            <p:ph idx="1"/>
          </p:nvPr>
        </p:nvPicPr>
        <p:blipFill>
          <a:blip r:embed="rId2"/>
          <a:stretch>
            <a:fillRect/>
          </a:stretch>
        </p:blipFill>
        <p:spPr>
          <a:xfrm>
            <a:off x="214282" y="2357430"/>
            <a:ext cx="3505202" cy="1971676"/>
          </a:xfrm>
        </p:spPr>
      </p:pic>
      <p:sp>
        <p:nvSpPr>
          <p:cNvPr id="5" name="Rectangle 4"/>
          <p:cNvSpPr/>
          <p:nvPr/>
        </p:nvSpPr>
        <p:spPr>
          <a:xfrm>
            <a:off x="3786182" y="610136"/>
            <a:ext cx="5000628" cy="6247864"/>
          </a:xfrm>
          <a:prstGeom prst="rect">
            <a:avLst/>
          </a:prstGeom>
        </p:spPr>
        <p:txBody>
          <a:bodyPr wrap="square">
            <a:spAutoFit/>
          </a:bodyPr>
          <a:lstStyle/>
          <a:p>
            <a:r>
              <a:rPr lang="fa-IR" sz="4000" dirty="0" smtClean="0"/>
              <a:t>منابع گیاهی</a:t>
            </a:r>
          </a:p>
          <a:p>
            <a:r>
              <a:rPr lang="fa-IR" sz="2000" dirty="0" smtClean="0"/>
              <a:t>1.لوبیا سیاه لاکپشتی</a:t>
            </a:r>
          </a:p>
          <a:p>
            <a:r>
              <a:rPr lang="fa-IR" sz="2000" dirty="0" smtClean="0"/>
              <a:t>2.کدو بلوطی</a:t>
            </a:r>
          </a:p>
          <a:p>
            <a:r>
              <a:rPr lang="fa-IR" sz="2000" dirty="0" smtClean="0"/>
              <a:t>3.ماکارونی</a:t>
            </a:r>
          </a:p>
          <a:p>
            <a:r>
              <a:rPr lang="fa-IR" sz="2000" dirty="0" smtClean="0"/>
              <a:t>4.تخمه ی آفتابگردان</a:t>
            </a:r>
          </a:p>
          <a:p>
            <a:r>
              <a:rPr lang="fa-IR" sz="2000" dirty="0" smtClean="0"/>
              <a:t>5.نان</a:t>
            </a:r>
          </a:p>
          <a:p>
            <a:r>
              <a:rPr lang="fa-IR" sz="2000" dirty="0" smtClean="0"/>
              <a:t>6.جو</a:t>
            </a:r>
          </a:p>
          <a:p>
            <a:r>
              <a:rPr lang="fa-IR" sz="2000" dirty="0" smtClean="0"/>
              <a:t>7.ذرت</a:t>
            </a:r>
          </a:p>
          <a:p>
            <a:r>
              <a:rPr lang="fa-IR" sz="2000" dirty="0" smtClean="0"/>
              <a:t>8.برنج قهوه ای</a:t>
            </a:r>
          </a:p>
          <a:p>
            <a:r>
              <a:rPr lang="fa-IR" sz="2000" dirty="0" smtClean="0"/>
              <a:t>9.جو دو سر</a:t>
            </a:r>
          </a:p>
          <a:p>
            <a:r>
              <a:rPr lang="fa-IR" sz="2000" dirty="0" smtClean="0"/>
              <a:t>10.فرآورده های لبنی</a:t>
            </a:r>
          </a:p>
          <a:p>
            <a:r>
              <a:rPr lang="fa-IR" sz="2000" dirty="0" smtClean="0"/>
              <a:t>11.غلات با سبوس کامل</a:t>
            </a:r>
          </a:p>
          <a:p>
            <a:r>
              <a:rPr lang="fa-IR" sz="2000" dirty="0" smtClean="0"/>
              <a:t>12.برنج سفید</a:t>
            </a:r>
          </a:p>
          <a:p>
            <a:r>
              <a:rPr lang="fa-IR" sz="2000" dirty="0" smtClean="0"/>
              <a:t>13.تخم مرغ نودل</a:t>
            </a:r>
          </a:p>
          <a:p>
            <a:r>
              <a:rPr lang="fa-IR" sz="2000" dirty="0" smtClean="0"/>
              <a:t>14.مافین انگلیسی</a:t>
            </a:r>
          </a:p>
          <a:p>
            <a:r>
              <a:rPr lang="fa-IR" sz="2000" dirty="0" smtClean="0"/>
              <a:t>15.سویا</a:t>
            </a:r>
          </a:p>
          <a:p>
            <a:r>
              <a:rPr lang="fa-IR" sz="2000" dirty="0" smtClean="0"/>
              <a:t>16.سبزیجاتی نظیر:اسفناج،هویج،کلم</a:t>
            </a:r>
          </a:p>
          <a:p>
            <a:r>
              <a:rPr lang="fa-IR" sz="2000" dirty="0" smtClean="0"/>
              <a:t>17.مخمر</a:t>
            </a:r>
          </a:p>
          <a:p>
            <a:r>
              <a:rPr lang="fa-IR" sz="2000" dirty="0" smtClean="0"/>
              <a:t>18.آجیل</a:t>
            </a:r>
          </a:p>
        </p:txBody>
      </p:sp>
      <p:pic>
        <p:nvPicPr>
          <p:cNvPr id="2050" name="Picture 2" descr="C:\Users\s1\Downloads\b1-vitamin.jpg"/>
          <p:cNvPicPr>
            <a:picLocks noChangeAspect="1" noChangeArrowheads="1"/>
          </p:cNvPicPr>
          <p:nvPr/>
        </p:nvPicPr>
        <p:blipFill>
          <a:blip r:embed="rId3" cstate="print"/>
          <a:srcRect/>
          <a:stretch>
            <a:fillRect/>
          </a:stretch>
        </p:blipFill>
        <p:spPr bwMode="auto">
          <a:xfrm>
            <a:off x="214282" y="4286256"/>
            <a:ext cx="3500462" cy="21352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بیوسنتز</a:t>
            </a:r>
            <a:endParaRPr lang="fa-IR" sz="9600" dirty="0"/>
          </a:p>
        </p:txBody>
      </p:sp>
      <p:sp>
        <p:nvSpPr>
          <p:cNvPr id="3" name="Content Placeholder 2"/>
          <p:cNvSpPr>
            <a:spLocks noGrp="1"/>
          </p:cNvSpPr>
          <p:nvPr>
            <p:ph idx="1"/>
          </p:nvPr>
        </p:nvSpPr>
        <p:spPr>
          <a:xfrm>
            <a:off x="428596" y="1857365"/>
            <a:ext cx="8229600" cy="2857520"/>
          </a:xfrm>
        </p:spPr>
        <p:txBody>
          <a:bodyPr>
            <a:noAutofit/>
          </a:bodyPr>
          <a:lstStyle/>
          <a:p>
            <a:pPr>
              <a:buNone/>
            </a:pPr>
            <a:r>
              <a:rPr lang="fa-IR" sz="2000" b="1" dirty="0" smtClean="0"/>
              <a:t>    تیامین یا </a:t>
            </a:r>
            <a:r>
              <a:rPr lang="en-US" sz="2000" b="1" dirty="0" smtClean="0"/>
              <a:t>B1 :</a:t>
            </a:r>
            <a:r>
              <a:rPr lang="fa-IR" sz="2000" b="1" dirty="0" smtClean="0"/>
              <a:t>آنزیمی به نام تیامین دی فسفوترانسفراز وابسته به </a:t>
            </a:r>
            <a:r>
              <a:rPr lang="en-US" sz="2000" b="1" dirty="0" smtClean="0"/>
              <a:t>ATP </a:t>
            </a:r>
            <a:r>
              <a:rPr lang="fa-IR" sz="2000" b="1" dirty="0" smtClean="0"/>
              <a:t>که در مغز و کبد وجود دارد تیامین را به شکل فعال آن یعنی تیامین پیروفسفات تبدیل می کند.تیامین پیروفسفات کوآنزیم یکسری واکنشهای آنزیمی است که در آنها عامل آلدئید انتقال می یابد.</a:t>
            </a:r>
          </a:p>
          <a:p>
            <a:pPr>
              <a:buNone/>
            </a:pPr>
            <a:r>
              <a:rPr lang="ar-SA" sz="2000" dirty="0" smtClean="0"/>
              <a:t>. این ویتامین در بدن ذخیره نمی‌شود.عملکرد آن در اندامها ، فعال کردن آنزیمهای لازم برای سوختن قند در بدن است. این ویتامین نقش اساسی در ادامه عملکرد چرخه کربس دارد. </a:t>
            </a:r>
            <a:endParaRPr lang="fa-IR" sz="2000" dirty="0" smtClean="0"/>
          </a:p>
          <a:p>
            <a:pPr>
              <a:buNone/>
            </a:pPr>
            <a:endParaRPr lang="fa-IR" sz="2000" dirty="0"/>
          </a:p>
        </p:txBody>
      </p:sp>
      <p:pic>
        <p:nvPicPr>
          <p:cNvPr id="3074" name="Picture 2" descr="C:\Users\s1\Downloads\thiamine2.jpg"/>
          <p:cNvPicPr>
            <a:picLocks noChangeAspect="1" noChangeArrowheads="1"/>
          </p:cNvPicPr>
          <p:nvPr/>
        </p:nvPicPr>
        <p:blipFill>
          <a:blip r:embed="rId2"/>
          <a:srcRect/>
          <a:stretch>
            <a:fillRect/>
          </a:stretch>
        </p:blipFill>
        <p:spPr bwMode="auto">
          <a:xfrm>
            <a:off x="714348" y="3886221"/>
            <a:ext cx="2495550" cy="2543175"/>
          </a:xfrm>
          <a:prstGeom prst="rect">
            <a:avLst/>
          </a:prstGeom>
          <a:noFill/>
        </p:spPr>
      </p:pic>
      <p:pic>
        <p:nvPicPr>
          <p:cNvPr id="1026" name="Picture 2" descr="C:\Users\s1\Downloads\11160_2018_9538_Fig3_HTML.png"/>
          <p:cNvPicPr>
            <a:picLocks noChangeAspect="1" noChangeArrowheads="1"/>
          </p:cNvPicPr>
          <p:nvPr/>
        </p:nvPicPr>
        <p:blipFill>
          <a:blip r:embed="rId3" cstate="print"/>
          <a:srcRect/>
          <a:stretch>
            <a:fillRect/>
          </a:stretch>
        </p:blipFill>
        <p:spPr bwMode="auto">
          <a:xfrm>
            <a:off x="3714744" y="3643314"/>
            <a:ext cx="4840314" cy="28279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5400" dirty="0" smtClean="0"/>
              <a:t>روشهای ساخت مصنوعی</a:t>
            </a:r>
            <a:endParaRPr lang="fa-IR" sz="5400" dirty="0"/>
          </a:p>
        </p:txBody>
      </p:sp>
      <p:sp>
        <p:nvSpPr>
          <p:cNvPr id="3" name="Content Placeholder 2"/>
          <p:cNvSpPr>
            <a:spLocks noGrp="1"/>
          </p:cNvSpPr>
          <p:nvPr>
            <p:ph idx="1"/>
          </p:nvPr>
        </p:nvSpPr>
        <p:spPr/>
        <p:txBody>
          <a:bodyPr>
            <a:normAutofit/>
          </a:bodyPr>
          <a:lstStyle/>
          <a:p>
            <a:pPr>
              <a:buNone/>
            </a:pPr>
            <a:r>
              <a:rPr lang="fa-IR" sz="2000" dirty="0" smtClean="0"/>
              <a:t>     مکملهای ویتامینی مصنوعی در آزمایشگاه‌ها و از ترکیبات شیمیایی خالص شده‌ای تولید می‌شوند که از ویتامینهای موجود در طبیعت الگو برداری شده‌اند. مکملهای ویتامینی طبیعی نیز از مواد غذایی بدست می‌آیند. با اینکه از نظر شیمیای بین ویتامین موجود در غذا و آنچه در آزمایشگاه تولید می‌شود تفاوت عمده‌ای به چشم نمی‌خورد، لیکن مکملهای ویتامینی مصنوعی تنها مواد شیمیایی خالص شده هستند. مکملهای ویتامینی موجود در داروخانه‌ها به شکل </a:t>
            </a:r>
            <a:r>
              <a:rPr lang="fa-IR" sz="2000" dirty="0" smtClean="0">
                <a:hlinkClick r:id="rId2" tooltip="قرص"/>
              </a:rPr>
              <a:t>قرص</a:t>
            </a:r>
            <a:r>
              <a:rPr lang="fa-IR" sz="2000" dirty="0" smtClean="0"/>
              <a:t>، </a:t>
            </a:r>
            <a:r>
              <a:rPr lang="fa-IR" sz="2000" dirty="0" smtClean="0">
                <a:hlinkClick r:id="rId3" tooltip="کپسول (دارو)"/>
              </a:rPr>
              <a:t>کپسول</a:t>
            </a:r>
            <a:r>
              <a:rPr lang="fa-IR" sz="2000" dirty="0" smtClean="0"/>
              <a:t>، کپسولهای ژلاتینی، </a:t>
            </a:r>
            <a:r>
              <a:rPr lang="fa-IR" sz="2000" dirty="0" smtClean="0">
                <a:hlinkClick r:id="rId4" tooltip="پودر"/>
              </a:rPr>
              <a:t>پودر</a:t>
            </a:r>
            <a:r>
              <a:rPr lang="fa-IR" sz="2000" dirty="0" smtClean="0"/>
              <a:t>، قرصهای زیر زبانی و مکیدنی یا به شکل </a:t>
            </a:r>
            <a:r>
              <a:rPr lang="fa-IR" sz="2000" dirty="0" smtClean="0">
                <a:hlinkClick r:id="rId5" tooltip="شربت (دارو)"/>
              </a:rPr>
              <a:t>مایع نوشیدنی</a:t>
            </a:r>
            <a:r>
              <a:rPr lang="fa-IR" sz="2000" dirty="0" smtClean="0"/>
              <a:t> یا </a:t>
            </a:r>
            <a:r>
              <a:rPr lang="fa-IR" sz="2000" dirty="0" smtClean="0">
                <a:hlinkClick r:id="rId6" tooltip="آمپول"/>
              </a:rPr>
              <a:t>تزریقی</a:t>
            </a:r>
            <a:r>
              <a:rPr lang="fa-IR" sz="2000" dirty="0" smtClean="0"/>
              <a:t> در دسترس هستند. همچنین این مکملها هم به صورت مجزا و هم به صورت ترکیب با مواد مغذی دیگر عرضه می‌گردند.</a:t>
            </a:r>
            <a:endParaRPr lang="fa-IR" sz="2000" dirty="0"/>
          </a:p>
        </p:txBody>
      </p:sp>
      <p:pic>
        <p:nvPicPr>
          <p:cNvPr id="1026" name="Picture 2" descr="C:\Users\s1\Downloads\7925f8fc_fc00_4541_95d7_b626ec0be77a.jpg"/>
          <p:cNvPicPr>
            <a:picLocks noChangeAspect="1" noChangeArrowheads="1"/>
          </p:cNvPicPr>
          <p:nvPr/>
        </p:nvPicPr>
        <p:blipFill>
          <a:blip r:embed="rId7"/>
          <a:srcRect/>
          <a:stretch>
            <a:fillRect/>
          </a:stretch>
        </p:blipFill>
        <p:spPr bwMode="auto">
          <a:xfrm>
            <a:off x="500034" y="4071942"/>
            <a:ext cx="3000396" cy="21200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t>میزان حساسیت</a:t>
            </a:r>
            <a:endParaRPr lang="fa-IR" sz="9600" dirty="0"/>
          </a:p>
        </p:txBody>
      </p:sp>
      <p:sp>
        <p:nvSpPr>
          <p:cNvPr id="3" name="Content Placeholder 2"/>
          <p:cNvSpPr>
            <a:spLocks noGrp="1"/>
          </p:cNvSpPr>
          <p:nvPr>
            <p:ph idx="1"/>
          </p:nvPr>
        </p:nvSpPr>
        <p:spPr/>
        <p:txBody>
          <a:bodyPr>
            <a:normAutofit/>
          </a:bodyPr>
          <a:lstStyle/>
          <a:p>
            <a:pPr>
              <a:buNone/>
            </a:pPr>
            <a:r>
              <a:rPr lang="fa-IR" sz="4000" dirty="0" smtClean="0"/>
              <a:t>عوامل شیمیایی</a:t>
            </a:r>
          </a:p>
          <a:p>
            <a:pPr>
              <a:buNone/>
            </a:pPr>
            <a:endParaRPr lang="fa-IR" sz="2000" dirty="0" smtClean="0"/>
          </a:p>
          <a:p>
            <a:pPr>
              <a:buNone/>
            </a:pPr>
            <a:r>
              <a:rPr lang="fa-IR" sz="2000" dirty="0" smtClean="0"/>
              <a:t>     وجود ریشه‌های متیل حلقه پیریمیدین و تیازول و ریشه هیدروکسی اتیل حلقه تیازول برای فعالیت ویتامین ضروری است. هیدروژن متصل به کربن 2 حلقه تیازول نقش اساسی را در خواص کوآنزیمی این ویتامین به عهده دارد. تیازمین یک الکل ازت‌دار است و به کمک عامل الکلی خود می‌تواند با اسیدها استریفیه و استر پیروفسفریک آن به نام تیامین پیروفسفات ، شکل فعال این ویتامین در بدن می‌باشد. </a:t>
            </a:r>
          </a:p>
          <a:p>
            <a:pPr>
              <a:buNone/>
            </a:pPr>
            <a:endParaRPr lang="fa-I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881</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مقدمه</vt:lpstr>
      <vt:lpstr>مقدمه</vt:lpstr>
      <vt:lpstr>ساختمان شیمیایی</vt:lpstr>
      <vt:lpstr>مهمترین منابع</vt:lpstr>
      <vt:lpstr>مهمترین منابع</vt:lpstr>
      <vt:lpstr>بیوسنتز</vt:lpstr>
      <vt:lpstr>روشهای ساخت مصنوعی</vt:lpstr>
      <vt:lpstr>میزان حساسیت</vt:lpstr>
      <vt:lpstr>نقشهای فیزیولوژیکی</vt:lpstr>
      <vt:lpstr>PowerPoint Presentation</vt:lpstr>
      <vt:lpstr>زیست فراهمی واثرمتقابل با سایر ترکیبات</vt:lpstr>
      <vt:lpstr>میزان نیاز</vt:lpstr>
      <vt:lpstr>میزان نیاز</vt:lpstr>
      <vt:lpstr>بیماری های ناشی از کمبود</vt:lpstr>
      <vt:lpstr>جمع بندی</vt:lpstr>
      <vt:lpstr>پیشنهادات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مقدمه</dc:title>
  <dc:creator>s1</dc:creator>
  <cp:lastModifiedBy>SAHAND SHOP</cp:lastModifiedBy>
  <cp:revision>30</cp:revision>
  <dcterms:created xsi:type="dcterms:W3CDTF">2019-06-04T16:59:50Z</dcterms:created>
  <dcterms:modified xsi:type="dcterms:W3CDTF">2020-10-28T13:15:48Z</dcterms:modified>
</cp:coreProperties>
</file>