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99064" y="1363283"/>
            <a:ext cx="7270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dirty="0" smtClean="0">
                <a:cs typeface="B Nazanin"/>
              </a:rPr>
              <a:t>موضوع: سیالیت غشا دو لایه</a:t>
            </a:r>
            <a:endParaRPr lang="fa-IR" sz="4800" dirty="0">
              <a:cs typeface="B Nazani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4271" y="2996139"/>
            <a:ext cx="3377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dirty="0" smtClean="0">
                <a:cs typeface="B Nazanin"/>
              </a:rPr>
              <a:t>پیمان عسکری</a:t>
            </a:r>
          </a:p>
          <a:p>
            <a:pPr algn="ctr"/>
            <a:r>
              <a:rPr lang="fa-IR" sz="3600" dirty="0" smtClean="0">
                <a:cs typeface="B Nazanin"/>
              </a:rPr>
              <a:t>حسین نادعلی نژاد عمران</a:t>
            </a:r>
            <a:endParaRPr lang="fa-IR" sz="3600" dirty="0">
              <a:cs typeface="B Nazan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125090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800" dirty="0" smtClean="0">
                <a:cs typeface="B Nazanin"/>
              </a:rPr>
              <a:t>آن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دسته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از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پروتئینهای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غشا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که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به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عنوان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اجزای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اصلی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غشا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که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دارای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مجموعه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های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آنزیم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های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بزرگ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هستند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عمل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میکنند،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در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مناطق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خاصی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از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غشا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دارای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غلظت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بالایی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از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کلسترول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هستند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قرار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>
                <a:cs typeface="B Nazanin"/>
              </a:rPr>
              <a:t>میگیرند</a:t>
            </a:r>
            <a:r>
              <a:rPr lang="fa-IR" sz="2800" dirty="0" smtClean="0">
                <a:cs typeface="B Nazanin"/>
              </a:rPr>
              <a:t>،</a:t>
            </a:r>
            <a:r>
              <a:rPr lang="fa-IR" sz="2800" dirty="0" smtClean="0">
                <a:cs typeface="B Nazanin"/>
              </a:rPr>
              <a:t> </a:t>
            </a:r>
            <a:r>
              <a:rPr lang="ar-SA" sz="2800" dirty="0" smtClean="0"/>
              <a:t>این محل تحت عنوان گستره یا یپیدی نامیده  میشوند که سیالیت کمتری دارند و این امر موجب میگردد که پروتئینهای داربستی، که روابط فضایی بین آنزیمها و پروتئینهای پیامرسان را حفظ میکنند، در تماس بیشتر و موثرتر با یکدیگر قرار </a:t>
            </a:r>
            <a:r>
              <a:rPr lang="ar-SA" sz="2800" dirty="0" smtClean="0"/>
              <a:t>بگیرند</a:t>
            </a:r>
            <a:endParaRPr lang="en-US" sz="2800" dirty="0" smtClean="0">
              <a:cs typeface="B Nazanin"/>
            </a:endParaRPr>
          </a:p>
        </p:txBody>
      </p:sp>
      <p:pic>
        <p:nvPicPr>
          <p:cNvPr id="1026" name="Picture 2" descr="C:\Users\s1\Desktop\peyman\photo_2018-06-09_23-15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298575"/>
            <a:ext cx="6076950" cy="45624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391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23329" y="0"/>
            <a:ext cx="108686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بسیاری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فرآیندهای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مهم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سلولی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شامل: حرکت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سلولی. رشدسلول . تشکیل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اتصالات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بین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سلولی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اندوسیتوز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وابسته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بح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B Nazanin"/>
              </a:rPr>
              <a:t>ر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کت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اجزای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غشایی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است. سیالیت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غشا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بروشهای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مختلف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حفظ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میشود. مثلا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تبدیل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باندهای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یگانه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در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زنجیرهای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اس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ی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د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چرب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ه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باندهای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دوگانه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B Nazanin"/>
              </a:rPr>
              <a:t>ه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کمک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desaturase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حفظ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سیالیت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غشا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بوسیله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تغییر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ترکیب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اسید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چرب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در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تعدادی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ارگانیسمها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نشان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داده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شده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است.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از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جمله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پستانداران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زمستان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خواب. گیاهان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مقاوم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ه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سرما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و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باکتریهایی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ک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ه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در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چشمه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های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آبگرم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زندگی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میکنند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/>
            </a:endParaRPr>
          </a:p>
        </p:txBody>
      </p:sp>
      <p:pic>
        <p:nvPicPr>
          <p:cNvPr id="28675" name="Picture 3" descr="C:\Users\s1\Desktop\peyman\photo_2018-06-09_23-14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4" y="2355850"/>
            <a:ext cx="7597775" cy="426701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1\Desktop\peyman\photo_2018-06-09_23-15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492" y="169817"/>
            <a:ext cx="7720148" cy="348778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9183" y="4020671"/>
            <a:ext cx="116028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کلسترول بعنوان یک مولکول واسطه ای در غشا سلول عمل کرده و باعث حا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ل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 بینابینی از سیال بودن غشا میشود. 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به این معنی که مولکول کلسترول بین فسفولیپیدهای غشا قرار گرفته بطوری که گروه هیدروکسیل آن در تماس با محیط آبی بوده 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و ما بقی مولکول در داخل لایه غشا قرار میگیرد. در دماهای بالاتر از دمای انتقالی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حلقه استرول این مولکول بازنجیره اسیدچرب فسفولیپیدها ارتباط برقرار کرده و حرکت آنها رامحدود میکند 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و در نتیجه سیالیت غشا را کاهش میدهد.  از طرفی هنگامی که دما بحدود دمای انتقالی میرسد ارتباط بین کلسترول و زنجیره اسیدچرب 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.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فسفولیپیدها مانع قرارگیری مرتب آنها در کنار یکدیگر میشود و به این ترتیب سیالیت غشا دماهای پایین حفظ میشود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1\Desktop\peyman\photo_2018-06-09_23-15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25" y="1793603"/>
            <a:ext cx="6076950" cy="456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31128" y="919146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800" dirty="0" smtClean="0">
                <a:cs typeface="B Nazanin"/>
              </a:rPr>
              <a:t>عوامل موثر بر سیالیت غشا</a:t>
            </a:r>
            <a:endParaRPr lang="fa-IR" sz="2800" dirty="0">
              <a:cs typeface="B Nazani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046" y="2113058"/>
            <a:ext cx="5617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fa-IR" sz="2400" dirty="0" smtClean="0">
                <a:cs typeface="B Nazanin"/>
              </a:rPr>
              <a:t>1.تعداد اسیدهای چرب غیر اشباع: هر اندازه تعداد اسیدهای چرب غیر اشباع بیشتر باشد سیالیت غشا بیشتر است.</a:t>
            </a:r>
          </a:p>
          <a:p>
            <a:pPr marL="342900" indent="-342900" algn="r"/>
            <a:r>
              <a:rPr lang="fa-IR" sz="2400" dirty="0" smtClean="0">
                <a:cs typeface="B Nazanin"/>
              </a:rPr>
              <a:t>2.طول زنجیره اسید چرب: زنجیره اسید چرب کوتاهتری که فسفولیپید دمای ذوبش کمتر است.</a:t>
            </a:r>
          </a:p>
          <a:p>
            <a:pPr marL="342900" indent="-342900" algn="r"/>
            <a:r>
              <a:rPr lang="fa-IR" sz="2400" dirty="0" smtClean="0">
                <a:cs typeface="B Nazanin"/>
              </a:rPr>
              <a:t>3.وجود کلسترول در غشا: که باعث کاهش سیالیت غشا میشود.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856" y="1236372"/>
            <a:ext cx="11346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err="1">
                <a:cs typeface="B Nazanin" panose="00000400000000000000" pitchFamily="2" charset="-78"/>
              </a:rPr>
              <a:t>فسفولیپیدها</a:t>
            </a:r>
            <a:r>
              <a:rPr lang="fa-IR" sz="2800" dirty="0">
                <a:cs typeface="B Nazanin" panose="00000400000000000000" pitchFamily="2" charset="-78"/>
              </a:rPr>
              <a:t> در غشاء پیوسته در حرکت هستند. یکی از دلایل مهم حرکت </a:t>
            </a:r>
            <a:r>
              <a:rPr lang="fa-IR" sz="2800" dirty="0" err="1">
                <a:cs typeface="B Nazanin" panose="00000400000000000000" pitchFamily="2" charset="-78"/>
              </a:rPr>
              <a:t>فسفولیپید</a:t>
            </a:r>
            <a:r>
              <a:rPr lang="fa-IR" sz="2800" dirty="0">
                <a:cs typeface="B Nazanin" panose="00000400000000000000" pitchFamily="2" charset="-78"/>
              </a:rPr>
              <a:t> ها ؛ حالت سیال یا روان غشاء است که به عوامل مختلف از جمله دمای محیط وابسته است . بدن نیاز دارد که غشاء سلول همیشه امکان حرکت داشته باشد لذا غشاء همیشه به حالت سیال است تا بتواند حرکت کند 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386" y="2788791"/>
            <a:ext cx="7261225" cy="393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43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6704" y="1191295"/>
            <a:ext cx="6349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Nazanin" panose="00000400000000000000" pitchFamily="2" charset="-78"/>
              </a:rPr>
              <a:t>به منظور امکان مبادلات گسترده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لازم است غشاء حالت سیال داشته باشد ؛ اگر غشاء جامد فرض شود از سویی </a:t>
            </a:r>
            <a:r>
              <a:rPr lang="fa-IR" sz="2800" dirty="0" err="1">
                <a:cs typeface="B Nazanin" panose="00000400000000000000" pitchFamily="2" charset="-78"/>
              </a:rPr>
              <a:t>فسفولیپید</a:t>
            </a:r>
            <a:r>
              <a:rPr lang="fa-IR" sz="2800" dirty="0">
                <a:cs typeface="B Nazanin" panose="00000400000000000000" pitchFamily="2" charset="-78"/>
              </a:rPr>
              <a:t> های آن حالت سوزن </a:t>
            </a:r>
            <a:r>
              <a:rPr lang="fa-IR" sz="2800" dirty="0" err="1">
                <a:cs typeface="B Nazanin" panose="00000400000000000000" pitchFamily="2" charset="-78"/>
              </a:rPr>
              <a:t>هایی</a:t>
            </a:r>
            <a:r>
              <a:rPr lang="fa-IR" sz="2800" dirty="0">
                <a:cs typeface="B Nazanin" panose="00000400000000000000" pitchFamily="2" charset="-78"/>
              </a:rPr>
              <a:t> را پیدا می کنند که موجب تخریب سلول می گردند و از سویی دیگر در غشاء جامد انرژی کلی </a:t>
            </a:r>
            <a:r>
              <a:rPr lang="fa-IR" sz="2800" dirty="0" err="1">
                <a:cs typeface="B Nazanin" panose="00000400000000000000" pitchFamily="2" charset="-78"/>
              </a:rPr>
              <a:t>باکم</a:t>
            </a:r>
            <a:r>
              <a:rPr lang="fa-IR" sz="2800" dirty="0">
                <a:cs typeface="B Nazanin" panose="00000400000000000000" pitchFamily="2" charset="-78"/>
              </a:rPr>
              <a:t> شدن امکان جنبش </a:t>
            </a:r>
            <a:r>
              <a:rPr lang="fa-IR" sz="2800" dirty="0" err="1">
                <a:cs typeface="B Nazanin" panose="00000400000000000000" pitchFamily="2" charset="-78"/>
              </a:rPr>
              <a:t>مولکولها</a:t>
            </a:r>
            <a:r>
              <a:rPr lang="fa-IR" sz="2800" dirty="0">
                <a:cs typeface="B Nazanin" panose="00000400000000000000" pitchFamily="2" charset="-78"/>
              </a:rPr>
              <a:t> ؛ کاهش می یابد . بررسی های انجام شده نشان می دهد که برای مقابله با حالت جامد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و افزایش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آن تغییرات مهمی در غشاء صورت می گیرد از جمله در سرما اسید های چرب سیر نشده ی غشاء افزایش چشمگیری دارد . از طرفی برای آنکه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غشاء متعادل باشد در گرما ( تابستان ) اسید های چرب سیر نشده ی غشاء افزایش می یابد 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95" y="1194515"/>
            <a:ext cx="5300819" cy="361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7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90" y="1182231"/>
            <a:ext cx="11204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Nazanin" panose="00000400000000000000" pitchFamily="2" charset="-78"/>
              </a:rPr>
              <a:t>کلسترول به طور معمول در غشاء سلولهای پستانداران وجود دارد . در جهت عکس دمای محیط عمل می کند و همچنین به عنوان یک مهار کننده جنبش های </a:t>
            </a:r>
            <a:r>
              <a:rPr lang="fa-IR" sz="2800" dirty="0" err="1">
                <a:cs typeface="B Nazanin" panose="00000400000000000000" pitchFamily="2" charset="-78"/>
              </a:rPr>
              <a:t>فسفولیپید</a:t>
            </a:r>
            <a:r>
              <a:rPr lang="fa-IR" sz="2800" dirty="0">
                <a:cs typeface="B Nazanin" panose="00000400000000000000" pitchFamily="2" charset="-78"/>
              </a:rPr>
              <a:t> های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منظور می گردد . چون کلسترول تنها یک پیوند دو گانه دارد حرکات کند است و همانند یک صفحه در بین </a:t>
            </a:r>
            <a:r>
              <a:rPr lang="fa-IR" sz="2800" dirty="0" err="1">
                <a:cs typeface="B Nazanin" panose="00000400000000000000" pitchFamily="2" charset="-78"/>
              </a:rPr>
              <a:t>فسفو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لیپید</a:t>
            </a:r>
            <a:r>
              <a:rPr lang="fa-IR" sz="2800" dirty="0">
                <a:cs typeface="B Nazanin" panose="00000400000000000000" pitchFamily="2" charset="-78"/>
              </a:rPr>
              <a:t> های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قرار گرفته ؛ نقش مهار </a:t>
            </a:r>
            <a:r>
              <a:rPr lang="fa-IR" sz="2800" dirty="0" err="1">
                <a:cs typeface="B Nazanin" panose="00000400000000000000" pitchFamily="2" charset="-78"/>
              </a:rPr>
              <a:t>کنندگی</a:t>
            </a:r>
            <a:r>
              <a:rPr lang="fa-IR" sz="2800" dirty="0">
                <a:cs typeface="B Nazanin" panose="00000400000000000000" pitchFamily="2" charset="-78"/>
              </a:rPr>
              <a:t> حرکات آنها را ایفا می کند . مقدار کلسترول در لایه خارجی نسبت به لایه داخلی غشاء بیشتر است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05" y="3057525"/>
            <a:ext cx="4844065" cy="363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345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25" y="151179"/>
            <a:ext cx="64909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Nazanin" panose="00000400000000000000" pitchFamily="2" charset="-78"/>
              </a:rPr>
              <a:t>عوامل مؤثر در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غشاء: 1.تعداد اسیدهای چرب غیر اشباع؛ هر اندازه تعداد اسیدهای چرب </a:t>
            </a:r>
            <a:r>
              <a:rPr lang="fa-IR" sz="2800" dirty="0" err="1">
                <a:cs typeface="B Nazanin" panose="00000400000000000000" pitchFamily="2" charset="-78"/>
              </a:rPr>
              <a:t>غیراشباع</a:t>
            </a:r>
            <a:r>
              <a:rPr lang="fa-IR" sz="2800" dirty="0">
                <a:cs typeface="B Nazanin" panose="00000400000000000000" pitchFamily="2" charset="-78"/>
              </a:rPr>
              <a:t> بیشتر باشد،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بیشتر است. 2.طول زنجیره اسید چرب زنجیره های </a:t>
            </a:r>
            <a:r>
              <a:rPr lang="fa-IR" sz="2800" dirty="0" err="1">
                <a:cs typeface="B Nazanin" panose="00000400000000000000" pitchFamily="2" charset="-78"/>
              </a:rPr>
              <a:t>آسیل</a:t>
            </a:r>
            <a:r>
              <a:rPr lang="fa-IR" sz="2800" dirty="0">
                <a:cs typeface="B Nazanin" panose="00000400000000000000" pitchFamily="2" charset="-78"/>
              </a:rPr>
              <a:t> چرب کوتاهتر یک </a:t>
            </a:r>
            <a:r>
              <a:rPr lang="fa-IR" sz="2800" dirty="0" err="1">
                <a:cs typeface="B Nazanin" panose="00000400000000000000" pitchFamily="2" charset="-78"/>
              </a:rPr>
              <a:t>فسفولیپید</a:t>
            </a:r>
            <a:r>
              <a:rPr lang="fa-IR" sz="2800" dirty="0">
                <a:cs typeface="B Nazanin" panose="00000400000000000000" pitchFamily="2" charset="-78"/>
              </a:rPr>
              <a:t>، دمای </a:t>
            </a:r>
            <a:r>
              <a:rPr lang="fa-IR" sz="2800" dirty="0" err="1">
                <a:cs typeface="B Nazanin" panose="00000400000000000000" pitchFamily="2" charset="-78"/>
              </a:rPr>
              <a:t>ذوبش</a:t>
            </a:r>
            <a:r>
              <a:rPr lang="fa-IR" sz="2800" dirty="0">
                <a:cs typeface="B Nazanin" panose="00000400000000000000" pitchFamily="2" charset="-78"/>
              </a:rPr>
              <a:t> کمتر است. اهمیت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غشاء </a:t>
            </a:r>
            <a:r>
              <a:rPr lang="fa-IR" sz="2800" dirty="0" err="1">
                <a:cs typeface="B Nazanin" panose="00000400000000000000" pitchFamily="2" charset="-78"/>
              </a:rPr>
              <a:t>بسسیاری</a:t>
            </a:r>
            <a:r>
              <a:rPr lang="fa-IR" sz="2800" dirty="0">
                <a:cs typeface="B Nazanin" panose="00000400000000000000" pitchFamily="2" charset="-78"/>
              </a:rPr>
              <a:t> از </a:t>
            </a:r>
            <a:r>
              <a:rPr lang="fa-IR" sz="2800" dirty="0" err="1">
                <a:cs typeface="B Nazanin" panose="00000400000000000000" pitchFamily="2" charset="-78"/>
              </a:rPr>
              <a:t>فرایندهای</a:t>
            </a:r>
            <a:r>
              <a:rPr lang="fa-IR" sz="2800" dirty="0">
                <a:cs typeface="B Nazanin" panose="00000400000000000000" pitchFamily="2" charset="-78"/>
              </a:rPr>
              <a:t> مهم سلولی شامل حرکت </a:t>
            </a:r>
            <a:r>
              <a:rPr lang="fa-IR" sz="2800" dirty="0" err="1">
                <a:cs typeface="B Nazanin" panose="00000400000000000000" pitchFamily="2" charset="-78"/>
              </a:rPr>
              <a:t>سلولی،رشد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سلول،تشکیل</a:t>
            </a:r>
            <a:r>
              <a:rPr lang="fa-IR" sz="2800" dirty="0">
                <a:cs typeface="B Nazanin" panose="00000400000000000000" pitchFamily="2" charset="-78"/>
              </a:rPr>
              <a:t> اتصالات بین سلولی و </a:t>
            </a:r>
            <a:r>
              <a:rPr lang="fa-IR" sz="2800" dirty="0" err="1">
                <a:cs typeface="B Nazanin" panose="00000400000000000000" pitchFamily="2" charset="-78"/>
              </a:rPr>
              <a:t>اندوسیتوز</a:t>
            </a:r>
            <a:r>
              <a:rPr lang="fa-IR" sz="2800" dirty="0">
                <a:cs typeface="B Nazanin" panose="00000400000000000000" pitchFamily="2" charset="-78"/>
              </a:rPr>
              <a:t> وابسته به حرکت اجزاء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است.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غشاء به روش های مختلف حفظ می شود. مثلا با تبدیل باندهای یگانه در زنجیرهای اسید چرب به باندهای دوگانه به کمک </a:t>
            </a:r>
            <a:r>
              <a:rPr lang="en-US" sz="2800" dirty="0" err="1">
                <a:cs typeface="B Nazanin" panose="00000400000000000000" pitchFamily="2" charset="-78"/>
              </a:rPr>
              <a:t>desaturase</a:t>
            </a:r>
            <a:r>
              <a:rPr lang="en-US" sz="2800" dirty="0">
                <a:cs typeface="B Nazanin" panose="00000400000000000000" pitchFamily="2" charset="-78"/>
              </a:rPr>
              <a:t>. </a:t>
            </a:r>
            <a:r>
              <a:rPr lang="fa-IR" sz="2800" dirty="0">
                <a:cs typeface="B Nazanin" panose="00000400000000000000" pitchFamily="2" charset="-78"/>
              </a:rPr>
              <a:t>حفظ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غشاها</a:t>
            </a:r>
            <a:r>
              <a:rPr lang="fa-IR" sz="2800" dirty="0">
                <a:cs typeface="B Nazanin" panose="00000400000000000000" pitchFamily="2" charset="-78"/>
              </a:rPr>
              <a:t> بوسیله تغییر در ترکیب </a:t>
            </a:r>
            <a:r>
              <a:rPr lang="fa-IR" sz="2800" dirty="0" err="1">
                <a:cs typeface="B Nazanin" panose="00000400000000000000" pitchFamily="2" charset="-78"/>
              </a:rPr>
              <a:t>آسیل</a:t>
            </a:r>
            <a:r>
              <a:rPr lang="fa-IR" sz="2800" dirty="0">
                <a:cs typeface="B Nazanin" panose="00000400000000000000" pitchFamily="2" charset="-78"/>
              </a:rPr>
              <a:t> چرب در تعدادی از ارگانیسم ها نشان داده شده است. از جمله پستانداران زمستان خواب، گیاهان مقاوم به سرما و باکتری </a:t>
            </a:r>
            <a:r>
              <a:rPr lang="fa-IR" sz="2800" dirty="0" err="1">
                <a:cs typeface="B Nazanin" panose="00000400000000000000" pitchFamily="2" charset="-78"/>
              </a:rPr>
              <a:t>هایی</a:t>
            </a:r>
            <a:r>
              <a:rPr lang="fa-IR" sz="2800" dirty="0">
                <a:cs typeface="B Nazanin" panose="00000400000000000000" pitchFamily="2" charset="-78"/>
              </a:rPr>
              <a:t> که در چشمه های آب گرم زندگی میکنند.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135" y="1521316"/>
            <a:ext cx="4905472" cy="381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9612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25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2010" y="1228397"/>
            <a:ext cx="57355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از </a:t>
            </a:r>
            <a:r>
              <a:rPr lang="fa-IR" sz="2800" dirty="0" err="1">
                <a:cs typeface="B Nazanin" panose="00000400000000000000" pitchFamily="2" charset="-78"/>
              </a:rPr>
              <a:t>پروتیین</a:t>
            </a:r>
            <a:r>
              <a:rPr lang="fa-IR" sz="2800" dirty="0">
                <a:cs typeface="B Nazanin" panose="00000400000000000000" pitchFamily="2" charset="-78"/>
              </a:rPr>
              <a:t> و قند و </a:t>
            </a:r>
            <a:r>
              <a:rPr lang="fa-IR" sz="2800" dirty="0" err="1">
                <a:cs typeface="B Nazanin" panose="00000400000000000000" pitchFamily="2" charset="-78"/>
              </a:rPr>
              <a:t>لیپید</a:t>
            </a:r>
            <a:r>
              <a:rPr lang="fa-IR" sz="2800" dirty="0">
                <a:cs typeface="B Nazanin" panose="00000400000000000000" pitchFamily="2" charset="-78"/>
              </a:rPr>
              <a:t> ساخته شده و بر خلاف دیگر ساختار ها حالت سیال </a:t>
            </a:r>
            <a:r>
              <a:rPr lang="fa-IR" sz="2800" dirty="0" err="1">
                <a:cs typeface="B Nazanin" panose="00000400000000000000" pitchFamily="2" charset="-78"/>
              </a:rPr>
              <a:t>دارد.این</a:t>
            </a:r>
            <a:r>
              <a:rPr lang="fa-IR" sz="2800" dirty="0">
                <a:cs typeface="B Nazanin" panose="00000400000000000000" pitchFamily="2" charset="-78"/>
              </a:rPr>
              <a:t> ویژگی باعث ایجاد یکی از مهمترین نظریه های زیست </a:t>
            </a:r>
            <a:r>
              <a:rPr lang="fa-IR" sz="2800" dirty="0" err="1">
                <a:cs typeface="B Nazanin" panose="00000400000000000000" pitchFamily="2" charset="-78"/>
              </a:rPr>
              <a:t>شناسی</a:t>
            </a:r>
            <a:r>
              <a:rPr lang="fa-IR" sz="2800" dirty="0">
                <a:cs typeface="B Nazanin" panose="00000400000000000000" pitchFamily="2" charset="-78"/>
              </a:rPr>
              <a:t> یعنی نظریه </a:t>
            </a:r>
            <a:r>
              <a:rPr lang="fa-IR" sz="2800" dirty="0" err="1">
                <a:cs typeface="B Nazanin" panose="00000400000000000000" pitchFamily="2" charset="-78"/>
              </a:rPr>
              <a:t>موزاییک</a:t>
            </a:r>
            <a:r>
              <a:rPr lang="fa-IR" sz="2800" dirty="0">
                <a:cs typeface="B Nazanin" panose="00000400000000000000" pitchFamily="2" charset="-78"/>
              </a:rPr>
              <a:t> سیال در سال 1980 توسط </a:t>
            </a:r>
            <a:r>
              <a:rPr lang="fa-IR" sz="2800" dirty="0" err="1">
                <a:cs typeface="B Nazanin" panose="00000400000000000000" pitchFamily="2" charset="-78"/>
              </a:rPr>
              <a:t>سینجر</a:t>
            </a:r>
            <a:r>
              <a:rPr lang="fa-IR" sz="2800" dirty="0">
                <a:cs typeface="B Nazanin" panose="00000400000000000000" pitchFamily="2" charset="-78"/>
              </a:rPr>
              <a:t> و نیکلسون </a:t>
            </a:r>
            <a:r>
              <a:rPr lang="fa-IR" sz="2800" dirty="0" err="1">
                <a:cs typeface="B Nazanin" panose="00000400000000000000" pitchFamily="2" charset="-78"/>
              </a:rPr>
              <a:t>شد.سیالیت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وابسته به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لیپید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هاست</a:t>
            </a:r>
            <a:r>
              <a:rPr lang="fa-IR" sz="2800" dirty="0">
                <a:cs typeface="B Nazanin" panose="00000400000000000000" pitchFamily="2" charset="-78"/>
              </a:rPr>
              <a:t> که آن هم به دو عامل بستگی دارد :1-درجه اشباع بودن زنجیره های </a:t>
            </a:r>
            <a:r>
              <a:rPr lang="fa-IR" sz="2800" dirty="0" err="1">
                <a:cs typeface="B Nazanin" panose="00000400000000000000" pitchFamily="2" charset="-78"/>
              </a:rPr>
              <a:t>هیدروکربنی</a:t>
            </a:r>
            <a:r>
              <a:rPr lang="fa-IR" sz="2800" dirty="0">
                <a:cs typeface="B Nazanin" panose="00000400000000000000" pitchFamily="2" charset="-78"/>
              </a:rPr>
              <a:t> 2-دمای محیط. افزایش دما سبب افزایش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میشود چون باعث فاصله گرفتن </a:t>
            </a:r>
            <a:r>
              <a:rPr lang="fa-IR" sz="2800" dirty="0" err="1">
                <a:cs typeface="B Nazanin" panose="00000400000000000000" pitchFamily="2" charset="-78"/>
              </a:rPr>
              <a:t>فسفولیپیدها</a:t>
            </a:r>
            <a:r>
              <a:rPr lang="fa-IR" sz="2800" dirty="0">
                <a:cs typeface="B Nazanin" panose="00000400000000000000" pitchFamily="2" charset="-78"/>
              </a:rPr>
              <a:t> از یکدیگر میشود 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31" y="1616396"/>
            <a:ext cx="5743307" cy="362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16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899" y="302183"/>
            <a:ext cx="5124450" cy="290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541" y="3439131"/>
            <a:ext cx="114829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Nazanin" panose="00000400000000000000" pitchFamily="2" charset="-78"/>
              </a:rPr>
              <a:t>هر چه میزان اشباع بودن اسید چرب کمتر باشد به دلیل فاصله گرفتن اسیدهای چرب از یکدیگر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افزاش</a:t>
            </a:r>
            <a:r>
              <a:rPr lang="fa-IR" sz="2800" dirty="0">
                <a:cs typeface="B Nazanin" panose="00000400000000000000" pitchFamily="2" charset="-78"/>
              </a:rPr>
              <a:t> پیدا میکند همچنین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در عین اینکه سیال است به طور کامل انسجام </a:t>
            </a:r>
            <a:r>
              <a:rPr lang="fa-IR" sz="2800" dirty="0" err="1">
                <a:cs typeface="B Nazanin" panose="00000400000000000000" pitchFamily="2" charset="-78"/>
              </a:rPr>
              <a:t>دارد.از</a:t>
            </a:r>
            <a:r>
              <a:rPr lang="fa-IR" sz="2800" dirty="0">
                <a:cs typeface="B Nazanin" panose="00000400000000000000" pitchFamily="2" charset="-78"/>
              </a:rPr>
              <a:t> دیگر عوامل موثر در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میتوان به کلسترول اشاره کرد کلسترول به عنوان یک </a:t>
            </a:r>
            <a:r>
              <a:rPr lang="fa-IR" sz="2800" dirty="0" err="1">
                <a:cs typeface="B Nazanin" panose="00000400000000000000" pitchFamily="2" charset="-78"/>
              </a:rPr>
              <a:t>مولکول</a:t>
            </a:r>
            <a:r>
              <a:rPr lang="fa-IR" sz="2800" dirty="0">
                <a:cs typeface="B Nazanin" panose="00000400000000000000" pitchFamily="2" charset="-78"/>
              </a:rPr>
              <a:t> واسطه ای در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سلول عمل کرده و باعث حالت </a:t>
            </a:r>
            <a:r>
              <a:rPr lang="fa-IR" sz="2800" dirty="0" err="1">
                <a:cs typeface="B Nazanin" panose="00000400000000000000" pitchFamily="2" charset="-78"/>
              </a:rPr>
              <a:t>بینابینی</a:t>
            </a:r>
            <a:r>
              <a:rPr lang="fa-IR" sz="2800" dirty="0">
                <a:cs typeface="B Nazanin" panose="00000400000000000000" pitchFamily="2" charset="-78"/>
              </a:rPr>
              <a:t> از سیال بودن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می </a:t>
            </a:r>
            <a:r>
              <a:rPr lang="fa-IR" sz="2800" dirty="0" err="1">
                <a:cs typeface="B Nazanin" panose="00000400000000000000" pitchFamily="2" charset="-78"/>
              </a:rPr>
              <a:t>شود.به</a:t>
            </a:r>
            <a:r>
              <a:rPr lang="fa-IR" sz="2800" dirty="0">
                <a:cs typeface="B Nazanin" panose="00000400000000000000" pitchFamily="2" charset="-78"/>
              </a:rPr>
              <a:t> این معنی که </a:t>
            </a:r>
            <a:r>
              <a:rPr lang="fa-IR" sz="2800" dirty="0" err="1">
                <a:cs typeface="B Nazanin" panose="00000400000000000000" pitchFamily="2" charset="-78"/>
              </a:rPr>
              <a:t>مولکول</a:t>
            </a:r>
            <a:r>
              <a:rPr lang="fa-IR" sz="2800" dirty="0">
                <a:cs typeface="B Nazanin" panose="00000400000000000000" pitchFamily="2" charset="-78"/>
              </a:rPr>
              <a:t> کلسترول بین </a:t>
            </a:r>
            <a:r>
              <a:rPr lang="fa-IR" sz="2800" dirty="0" err="1">
                <a:cs typeface="B Nazanin" panose="00000400000000000000" pitchFamily="2" charset="-78"/>
              </a:rPr>
              <a:t>فسفولیپیدهای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قرار گرفته به طوریکه گروه </a:t>
            </a:r>
            <a:r>
              <a:rPr lang="fa-IR" sz="2800" dirty="0" err="1">
                <a:cs typeface="B Nazanin" panose="00000400000000000000" pitchFamily="2" charset="-78"/>
              </a:rPr>
              <a:t>هیدروکسیل</a:t>
            </a:r>
            <a:r>
              <a:rPr lang="fa-IR" sz="2800" dirty="0">
                <a:cs typeface="B Nazanin" panose="00000400000000000000" pitchFamily="2" charset="-78"/>
              </a:rPr>
              <a:t> آن در تماس با محیط آبی بوده و مابقی </a:t>
            </a:r>
            <a:r>
              <a:rPr lang="fa-IR" sz="2800" dirty="0" err="1">
                <a:cs typeface="B Nazanin" panose="00000400000000000000" pitchFamily="2" charset="-78"/>
              </a:rPr>
              <a:t>مولکول</a:t>
            </a:r>
            <a:r>
              <a:rPr lang="fa-IR" sz="2800" dirty="0">
                <a:cs typeface="B Nazanin" panose="00000400000000000000" pitchFamily="2" charset="-78"/>
              </a:rPr>
              <a:t> در داخل لایه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قرار می گیرد. در دماهای </a:t>
            </a:r>
            <a:r>
              <a:rPr lang="fa-IR" sz="2800" dirty="0" err="1">
                <a:cs typeface="B Nazanin" panose="00000400000000000000" pitchFamily="2" charset="-78"/>
              </a:rPr>
              <a:t>بالاتراز</a:t>
            </a:r>
            <a:r>
              <a:rPr lang="fa-IR" sz="2800" dirty="0">
                <a:cs typeface="B Nazanin" panose="00000400000000000000" pitchFamily="2" charset="-78"/>
              </a:rPr>
              <a:t> دمای انتقالی (</a:t>
            </a:r>
            <a:r>
              <a:rPr lang="fa-IR" sz="2800" dirty="0" err="1">
                <a:cs typeface="B Nazanin" panose="00000400000000000000" pitchFamily="2" charset="-78"/>
              </a:rPr>
              <a:t>دمایی</a:t>
            </a:r>
            <a:r>
              <a:rPr lang="fa-IR" sz="2800" dirty="0">
                <a:cs typeface="B Nazanin" panose="00000400000000000000" pitchFamily="2" charset="-78"/>
              </a:rPr>
              <a:t> که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از حالت منظم به حالت نامنظم در می آید)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964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9" y="1249249"/>
            <a:ext cx="6141100" cy="461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5999" y="1249250"/>
            <a:ext cx="58600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Nazanin" panose="00000400000000000000" pitchFamily="2" charset="-78"/>
              </a:rPr>
              <a:t>حلقه </a:t>
            </a:r>
            <a:r>
              <a:rPr lang="fa-IR" sz="2800" dirty="0" err="1">
                <a:cs typeface="B Nazanin" panose="00000400000000000000" pitchFamily="2" charset="-78"/>
              </a:rPr>
              <a:t>استرول</a:t>
            </a:r>
            <a:r>
              <a:rPr lang="fa-IR" sz="2800" dirty="0">
                <a:cs typeface="B Nazanin" panose="00000400000000000000" pitchFamily="2" charset="-78"/>
              </a:rPr>
              <a:t> این </a:t>
            </a:r>
            <a:r>
              <a:rPr lang="fa-IR" sz="2800" dirty="0" err="1">
                <a:cs typeface="B Nazanin" panose="00000400000000000000" pitchFamily="2" charset="-78"/>
              </a:rPr>
              <a:t>مولکول</a:t>
            </a:r>
            <a:r>
              <a:rPr lang="fa-IR" sz="2800" dirty="0">
                <a:cs typeface="B Nazanin" panose="00000400000000000000" pitchFamily="2" charset="-78"/>
              </a:rPr>
              <a:t> با زنجیره اسید چرب </a:t>
            </a:r>
            <a:r>
              <a:rPr lang="fa-IR" sz="2800" dirty="0" err="1">
                <a:cs typeface="B Nazanin" panose="00000400000000000000" pitchFamily="2" charset="-78"/>
              </a:rPr>
              <a:t>فسفولیپید</a:t>
            </a:r>
            <a:r>
              <a:rPr lang="fa-IR" sz="2800" dirty="0">
                <a:cs typeface="B Nazanin" panose="00000400000000000000" pitchFamily="2" charset="-78"/>
              </a:rPr>
              <a:t> ها ارتباط برقرار کرده و حرکت آنها را محدود می کند و </a:t>
            </a:r>
            <a:r>
              <a:rPr lang="fa-IR" sz="2800" dirty="0" err="1">
                <a:cs typeface="B Nazanin" panose="00000400000000000000" pitchFamily="2" charset="-78"/>
              </a:rPr>
              <a:t>درنتیجه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را کاهش می دهد. از طرفی هنگامی که دما به حدود دمای انتقالی می رسد ارتباط بین کلسترول و زنجیره </a:t>
            </a:r>
            <a:r>
              <a:rPr lang="fa-IR" sz="2800" dirty="0" err="1">
                <a:cs typeface="B Nazanin" panose="00000400000000000000" pitchFamily="2" charset="-78"/>
              </a:rPr>
              <a:t>اسیدچرب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فسفولیپیدها</a:t>
            </a:r>
            <a:r>
              <a:rPr lang="fa-IR" sz="2800" dirty="0">
                <a:cs typeface="B Nazanin" panose="00000400000000000000" pitchFamily="2" charset="-78"/>
              </a:rPr>
              <a:t> مانع قرار گیری مرتب آنها در کنار یکدیگر می شود و به این ترتیب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در دماهای پایین حفظ می </a:t>
            </a:r>
            <a:r>
              <a:rPr lang="fa-IR" sz="2800" dirty="0" err="1">
                <a:cs typeface="B Nazanin" panose="00000400000000000000" pitchFamily="2" charset="-78"/>
              </a:rPr>
              <a:t>شود.اهمیت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سیالیت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غشا:بسیاری</a:t>
            </a:r>
            <a:r>
              <a:rPr lang="fa-IR" sz="2800" dirty="0">
                <a:cs typeface="B Nazanin" panose="00000400000000000000" pitchFamily="2" charset="-78"/>
              </a:rPr>
              <a:t> از فرآیندهای مهم سلولی شامل: حرکت سلولی. رشد سلول . تشکیل اتصالات بین سلولی و </a:t>
            </a:r>
            <a:r>
              <a:rPr lang="fa-IR" sz="2800" dirty="0" err="1">
                <a:cs typeface="B Nazanin" panose="00000400000000000000" pitchFamily="2" charset="-78"/>
              </a:rPr>
              <a:t>اندوسیتوز</a:t>
            </a:r>
            <a:r>
              <a:rPr lang="fa-IR" sz="2800" dirty="0">
                <a:cs typeface="B Nazanin" panose="00000400000000000000" pitchFamily="2" charset="-78"/>
              </a:rPr>
              <a:t> وابسته به حرکت اجزای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است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140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09" y="3614880"/>
            <a:ext cx="4198512" cy="315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790" y="1004552"/>
            <a:ext cx="11513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Nazanin" panose="00000400000000000000" pitchFamily="2" charset="-78"/>
              </a:rPr>
              <a:t>مطالعات بر روی پروتین های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نشان دار شده سلول های کشت بافت نشان می دهد که بسیاری از این پروتئین ها در جای خود اتصال محکمی ندارند و قادر به حرکت </a:t>
            </a:r>
            <a:r>
              <a:rPr lang="fa-IR" sz="2800" dirty="0" err="1">
                <a:cs typeface="B Nazanin" panose="00000400000000000000" pitchFamily="2" charset="-78"/>
              </a:rPr>
              <a:t>هستندو</a:t>
            </a:r>
            <a:r>
              <a:rPr lang="fa-IR" sz="2800" dirty="0">
                <a:cs typeface="B Nazanin" panose="00000400000000000000" pitchFamily="2" charset="-78"/>
              </a:rPr>
              <a:t> مانند </a:t>
            </a:r>
            <a:r>
              <a:rPr lang="fa-IR" sz="2800" dirty="0" err="1">
                <a:cs typeface="B Nazanin" panose="00000400000000000000" pitchFamily="2" charset="-78"/>
              </a:rPr>
              <a:t>موزاییک</a:t>
            </a:r>
            <a:r>
              <a:rPr lang="fa-IR" sz="2800" dirty="0">
                <a:cs typeface="B Nazanin" panose="00000400000000000000" pitchFamily="2" charset="-78"/>
              </a:rPr>
              <a:t> متحرک </a:t>
            </a:r>
            <a:r>
              <a:rPr lang="fa-IR" sz="2800" dirty="0" err="1">
                <a:cs typeface="B Nazanin" panose="00000400000000000000" pitchFamily="2" charset="-78"/>
              </a:rPr>
              <a:t>درلایه</a:t>
            </a:r>
            <a:r>
              <a:rPr lang="fa-IR" sz="2800" dirty="0">
                <a:cs typeface="B Nazanin" panose="00000400000000000000" pitchFamily="2" charset="-78"/>
              </a:rPr>
              <a:t> ی لیپیدی سیال قرار دارد که مدل </a:t>
            </a:r>
            <a:r>
              <a:rPr lang="fa-IR" sz="2800" dirty="0" err="1">
                <a:cs typeface="B Nazanin" panose="00000400000000000000" pitchFamily="2" charset="-78"/>
              </a:rPr>
              <a:t>موزاییک</a:t>
            </a:r>
            <a:r>
              <a:rPr lang="fa-IR" sz="2800" dirty="0">
                <a:cs typeface="B Nazanin" panose="00000400000000000000" pitchFamily="2" charset="-78"/>
              </a:rPr>
              <a:t> سیال نامیده می شود. گرچه بر خلاف </a:t>
            </a:r>
            <a:r>
              <a:rPr lang="fa-IR" sz="2800" dirty="0" err="1">
                <a:cs typeface="B Nazanin" panose="00000400000000000000" pitchFamily="2" charset="-78"/>
              </a:rPr>
              <a:t>لیپیدها</a:t>
            </a:r>
            <a:r>
              <a:rPr lang="fa-IR" sz="2800" dirty="0">
                <a:cs typeface="B Nazanin" panose="00000400000000000000" pitchFamily="2" charset="-78"/>
              </a:rPr>
              <a:t> ، بسیاری از پروتئین های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با اتصال به اجزای اسکلت سلولی ، محدودیت در انتشار دارند. در اغلب سلول های </a:t>
            </a:r>
            <a:r>
              <a:rPr lang="fa-IR" sz="2800" dirty="0" err="1">
                <a:cs typeface="B Nazanin" panose="00000400000000000000" pitchFamily="2" charset="-78"/>
              </a:rPr>
              <a:t>اپی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تلیال</a:t>
            </a:r>
            <a:r>
              <a:rPr lang="fa-IR" sz="2800" dirty="0">
                <a:cs typeface="B Nazanin" panose="00000400000000000000" pitchFamily="2" charset="-78"/>
              </a:rPr>
              <a:t> ، اتصالات محکم بین سلول ها موجب محدودیت انتشار پروتئین های عرض </a:t>
            </a:r>
            <a:r>
              <a:rPr lang="fa-IR" sz="2800" dirty="0" err="1">
                <a:cs typeface="B Nazanin" panose="00000400000000000000" pitchFamily="2" charset="-78"/>
              </a:rPr>
              <a:t>غشایی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لیپیدهای</a:t>
            </a:r>
            <a:r>
              <a:rPr lang="fa-IR" sz="2800" dirty="0">
                <a:cs typeface="B Nazanin" panose="00000400000000000000" pitchFamily="2" charset="-78"/>
              </a:rPr>
              <a:t> خارجی می گردد که بخش ویژه ی </a:t>
            </a:r>
            <a:r>
              <a:rPr lang="fa-IR" sz="2800" dirty="0" err="1">
                <a:cs typeface="B Nazanin" panose="00000400000000000000" pitchFamily="2" charset="-78"/>
              </a:rPr>
              <a:t>غشا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بوجود</a:t>
            </a:r>
            <a:r>
              <a:rPr lang="fa-IR" sz="2800" dirty="0">
                <a:cs typeface="B Nazanin" panose="00000400000000000000" pitchFamily="2" charset="-78"/>
              </a:rPr>
              <a:t> می آورد.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1" y="167424"/>
            <a:ext cx="901524" cy="9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8055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1147</Words>
  <Application>Microsoft Office PowerPoint</Application>
  <PresentationFormat>Custom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Aref</dc:creator>
  <cp:lastModifiedBy>s1</cp:lastModifiedBy>
  <cp:revision>13</cp:revision>
  <dcterms:created xsi:type="dcterms:W3CDTF">2018-06-12T08:30:49Z</dcterms:created>
  <dcterms:modified xsi:type="dcterms:W3CDTF">2018-06-19T21:05:41Z</dcterms:modified>
</cp:coreProperties>
</file>