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0" r:id="rId6"/>
    <p:sldId id="262" r:id="rId7"/>
    <p:sldId id="263" r:id="rId8"/>
    <p:sldId id="264" r:id="rId9"/>
    <p:sldId id="265" r:id="rId10"/>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9834FD76-F595-49EC-B67D-AC0BA5E4D762}" type="datetimeFigureOut">
              <a:rPr lang="fa-IR" smtClean="0"/>
              <a:t>10/10/1442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3593308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834FD76-F595-49EC-B67D-AC0BA5E4D762}" type="datetimeFigureOut">
              <a:rPr lang="fa-IR" smtClean="0"/>
              <a:t>10/10/1442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1724200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834FD76-F595-49EC-B67D-AC0BA5E4D762}" type="datetimeFigureOut">
              <a:rPr lang="fa-IR" smtClean="0"/>
              <a:t>10/10/1442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334852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834FD76-F595-49EC-B67D-AC0BA5E4D762}" type="datetimeFigureOut">
              <a:rPr lang="fa-IR" smtClean="0"/>
              <a:t>10/10/1442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914407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834FD76-F595-49EC-B67D-AC0BA5E4D762}" type="datetimeFigureOut">
              <a:rPr lang="fa-IR" smtClean="0"/>
              <a:t>10/10/1442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766133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9834FD76-F595-49EC-B67D-AC0BA5E4D762}" type="datetimeFigureOut">
              <a:rPr lang="fa-IR" smtClean="0"/>
              <a:t>10/10/1442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391324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9834FD76-F595-49EC-B67D-AC0BA5E4D762}" type="datetimeFigureOut">
              <a:rPr lang="fa-IR" smtClean="0"/>
              <a:t>10/10/1442</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202614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9834FD76-F595-49EC-B67D-AC0BA5E4D762}" type="datetimeFigureOut">
              <a:rPr lang="fa-IR" smtClean="0"/>
              <a:t>10/10/1442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4040050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34FD76-F595-49EC-B67D-AC0BA5E4D762}" type="datetimeFigureOut">
              <a:rPr lang="fa-IR" smtClean="0"/>
              <a:t>10/10/1442</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1132285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34FD76-F595-49EC-B67D-AC0BA5E4D762}" type="datetimeFigureOut">
              <a:rPr lang="fa-IR" smtClean="0"/>
              <a:t>10/10/1442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3149319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34FD76-F595-49EC-B67D-AC0BA5E4D762}" type="datetimeFigureOut">
              <a:rPr lang="fa-IR" smtClean="0"/>
              <a:t>10/10/1442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773D485-318B-4247-A826-BB213B5C3581}" type="slidenum">
              <a:rPr lang="fa-IR" smtClean="0"/>
              <a:t>‹#›</a:t>
            </a:fld>
            <a:endParaRPr lang="fa-IR"/>
          </a:p>
        </p:txBody>
      </p:sp>
    </p:spTree>
    <p:extLst>
      <p:ext uri="{BB962C8B-B14F-4D97-AF65-F5344CB8AC3E}">
        <p14:creationId xmlns:p14="http://schemas.microsoft.com/office/powerpoint/2010/main" val="1739910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4FD76-F595-49EC-B67D-AC0BA5E4D762}" type="datetimeFigureOut">
              <a:rPr lang="fa-IR" smtClean="0"/>
              <a:t>10/10/1442</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73D485-318B-4247-A826-BB213B5C3581}" type="slidenum">
              <a:rPr lang="fa-IR" smtClean="0"/>
              <a:t>‹#›</a:t>
            </a:fld>
            <a:endParaRPr lang="fa-IR"/>
          </a:p>
        </p:txBody>
      </p:sp>
    </p:spTree>
    <p:extLst>
      <p:ext uri="{BB962C8B-B14F-4D97-AF65-F5344CB8AC3E}">
        <p14:creationId xmlns:p14="http://schemas.microsoft.com/office/powerpoint/2010/main" val="4136181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rtl="1"/>
            <a:r>
              <a:rPr lang="fa-IR" sz="6600" dirty="0" smtClean="0">
                <a:cs typeface="B Titr" panose="00000700000000000000" pitchFamily="2" charset="-78"/>
              </a:rPr>
              <a:t>به نام خدا</a:t>
            </a:r>
            <a:endParaRPr lang="fa-IR" sz="6600" dirty="0">
              <a:cs typeface="B Titr" panose="00000700000000000000" pitchFamily="2" charset="-78"/>
            </a:endParaRPr>
          </a:p>
        </p:txBody>
      </p:sp>
    </p:spTree>
    <p:extLst>
      <p:ext uri="{BB962C8B-B14F-4D97-AF65-F5344CB8AC3E}">
        <p14:creationId xmlns:p14="http://schemas.microsoft.com/office/powerpoint/2010/main" val="83917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2117725"/>
            <a:ext cx="10515600" cy="1325563"/>
          </a:xfrm>
        </p:spPr>
        <p:txBody>
          <a:bodyPr>
            <a:normAutofit/>
          </a:bodyPr>
          <a:lstStyle/>
          <a:p>
            <a:pPr algn="ctr" rtl="1"/>
            <a:r>
              <a:rPr lang="fa-IR" dirty="0" smtClean="0">
                <a:cs typeface="B Titr" panose="00000700000000000000" pitchFamily="2" charset="-78"/>
              </a:rPr>
              <a:t>انواع ترمز موتور های الکتریکی</a:t>
            </a:r>
            <a:endParaRPr lang="fa-IR" dirty="0">
              <a:latin typeface="3ds" panose="02000503020000020004" pitchFamily="2" charset="0"/>
              <a:cs typeface="B Titr" panose="00000700000000000000" pitchFamily="2" charset="-78"/>
            </a:endParaRPr>
          </a:p>
        </p:txBody>
      </p:sp>
    </p:spTree>
    <p:extLst>
      <p:ext uri="{BB962C8B-B14F-4D97-AF65-F5344CB8AC3E}">
        <p14:creationId xmlns:p14="http://schemas.microsoft.com/office/powerpoint/2010/main" val="673747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2590800"/>
            <a:ext cx="12026900" cy="1739900"/>
          </a:xfrm>
        </p:spPr>
        <p:txBody>
          <a:bodyPr>
            <a:noAutofit/>
          </a:bodyPr>
          <a:lstStyle/>
          <a:p>
            <a:pPr algn="r" rtl="1"/>
            <a:r>
              <a:rPr lang="fa-IR" sz="2000" dirty="0" smtClean="0">
                <a:cs typeface="B Roya" panose="00000400000000000000" pitchFamily="2" charset="-78"/>
              </a:rPr>
              <a:t>در هنگام کار با موتور‌های الکتریکی در بسیاری از موارد نیاز است که </a:t>
            </a:r>
            <a:r>
              <a:rPr lang="fa-IR" sz="2000" u="sng" dirty="0" smtClean="0">
                <a:cs typeface="B Roya" panose="00000400000000000000" pitchFamily="2" charset="-78"/>
              </a:rPr>
              <a:t>پس از خاموش کردن موتور</a:t>
            </a:r>
            <a:r>
              <a:rPr lang="fa-IR" sz="2000" dirty="0" smtClean="0">
                <a:cs typeface="B Roya" panose="00000400000000000000" pitchFamily="2" charset="-78"/>
              </a:rPr>
              <a:t> </a:t>
            </a:r>
            <a:r>
              <a:rPr lang="fa-IR" sz="2000" dirty="0" smtClean="0">
                <a:solidFill>
                  <a:srgbClr val="FF0000"/>
                </a:solidFill>
                <a:cs typeface="B Roya" panose="00000400000000000000" pitchFamily="2" charset="-78"/>
              </a:rPr>
              <a:t>محور بلافاصله بایستد</a:t>
            </a:r>
            <a:r>
              <a:rPr lang="fa-IR" sz="2000" dirty="0" smtClean="0">
                <a:cs typeface="B Roya" panose="00000400000000000000" pitchFamily="2" charset="-78"/>
              </a:rPr>
              <a:t> تا باعث اختلال در کار نشود، ولی میدانیم که </a:t>
            </a:r>
            <a:r>
              <a:rPr lang="fa-IR" sz="2000" dirty="0" smtClean="0">
                <a:solidFill>
                  <a:srgbClr val="FF0000"/>
                </a:solidFill>
                <a:cs typeface="B Roya" panose="00000400000000000000" pitchFamily="2" charset="-78"/>
              </a:rPr>
              <a:t>به خاطر اینرسی </a:t>
            </a:r>
            <a:r>
              <a:rPr lang="fa-IR" sz="2000" dirty="0" smtClean="0">
                <a:cs typeface="B Roya" panose="00000400000000000000" pitchFamily="2" charset="-78"/>
              </a:rPr>
              <a:t>یا نیروی حاصل از وزن این اتفاق نمی‌افتد. مثلا در اسانسور وقتی کابین به طبقه مورد نظر رسید باید بلافاصله بایستد و بسیاری موارد دیگر پس اهمیت ترمز در موتور‌های الکتریکی واضح است.</a:t>
            </a:r>
            <a:br>
              <a:rPr lang="fa-IR" sz="20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800" dirty="0" smtClean="0">
                <a:cs typeface="B Titr" panose="00000700000000000000" pitchFamily="2" charset="-78"/>
              </a:rPr>
              <a:t>انواع ترمز موتور‌های الکتریکی:</a:t>
            </a:r>
            <a:r>
              <a:rPr lang="fa-IR" sz="2800" dirty="0" smtClean="0">
                <a:cs typeface="B Roya" panose="00000400000000000000" pitchFamily="2" charset="-78"/>
              </a:rPr>
              <a:t/>
            </a:r>
            <a:br>
              <a:rPr lang="fa-IR" sz="28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b="1" dirty="0" smtClean="0">
                <a:cs typeface="B Titr" panose="00000700000000000000" pitchFamily="2" charset="-78"/>
              </a:rPr>
              <a:t>ترمز مکانیکی</a:t>
            </a:r>
            <a:r>
              <a:rPr lang="fa-IR" sz="2000" dirty="0" smtClean="0">
                <a:cs typeface="B Titr" panose="00000700000000000000" pitchFamily="2" charset="-78"/>
              </a:rPr>
              <a:t/>
            </a:r>
            <a:br>
              <a:rPr lang="fa-IR" sz="2000" dirty="0" smtClean="0">
                <a:cs typeface="B Titr" panose="00000700000000000000" pitchFamily="2" charset="-78"/>
              </a:rPr>
            </a:br>
            <a:r>
              <a:rPr lang="fa-IR" sz="2000" dirty="0" smtClean="0">
                <a:cs typeface="B Titr" panose="00000700000000000000" pitchFamily="2" charset="-78"/>
              </a:rPr>
              <a:t/>
            </a:r>
            <a:br>
              <a:rPr lang="fa-IR" sz="2000" dirty="0" smtClean="0">
                <a:cs typeface="B Titr" panose="00000700000000000000" pitchFamily="2" charset="-78"/>
              </a:rPr>
            </a:br>
            <a:r>
              <a:rPr lang="fa-IR" sz="2000" dirty="0" smtClean="0">
                <a:cs typeface="B Roya" panose="00000400000000000000" pitchFamily="2" charset="-78"/>
              </a:rPr>
              <a:t>در این روش ترمز به کمک یک تسمه یا نوار یا روبان مجهز به گوه ‌های چوبی انجام می‌شود. این ترمز دارای قرقره یا چرخ فولادی است که در محیط آن شیار کم عمقی تعبیه شده که در حول آن یک نوار فولادی یا گاهی نوار بافته شده با نخ ضخیم پنبه‌ای فقط یک حلقه پیچیده شده است. طرف داخل نوار مجهز به قطعاتی از چوب گوه مانند است. در انتهای دسته اهرم وزنه‌ای حمل می‌شود که حول تکیه گاه نوسان می‌کند.</a:t>
            </a:r>
            <a:br>
              <a:rPr lang="fa-IR" sz="20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dirty="0" smtClean="0">
                <a:cs typeface="B Roya" panose="00000400000000000000" pitchFamily="2" charset="-78"/>
              </a:rPr>
              <a:t>با جدا شدن بوبین همراه ولتاژ تغذیه ماشین از منبع تغذیه دسته اهرم ترمز تحت تاثیر وزن وزنه در پایین‌ترین وضعیت قرار گرفته و گیره‌های روی انتهای دیگر اهرم نوار را به سمت چپ کشیده و نوار مجهز به گوه‌های چوبی را محکم به چرخ طیار می‌فشارد و عمل ترمز انجام می‌گیرد.</a:t>
            </a:r>
            <a:br>
              <a:rPr lang="fa-IR" sz="20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dirty="0" smtClean="0">
                <a:cs typeface="B Roya" panose="00000400000000000000" pitchFamily="2" charset="-78"/>
              </a:rPr>
              <a:t>ترمز‌های مکانیکی بیشتر در پل‌های گردان استفاده می‌شود. در این نوع ترمز انرژی جنبشی در نوار‌ها و گوه‌ها به انرژی حرارتی تبدیل می‌شود. نوع دیگر ترمز مکانیکی مجهز به چرخ ترمز و پیج مخصوص پیچاندن نوار یا تسمه است.</a:t>
            </a:r>
            <a:br>
              <a:rPr lang="fa-IR" sz="20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b="1" dirty="0" smtClean="0">
                <a:cs typeface="B Titr" panose="00000700000000000000" pitchFamily="2" charset="-78"/>
              </a:rPr>
              <a:t>ترمز جریان معکوس</a:t>
            </a:r>
            <a:r>
              <a:rPr lang="fa-IR" sz="2000" dirty="0" smtClean="0">
                <a:cs typeface="B Roya" panose="00000400000000000000" pitchFamily="2" charset="-78"/>
              </a:rPr>
              <a:t/>
            </a:r>
            <a:br>
              <a:rPr lang="fa-IR" sz="20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dirty="0" smtClean="0">
                <a:cs typeface="B Roya" panose="00000400000000000000" pitchFamily="2" charset="-78"/>
              </a:rPr>
              <a:t>در این روش برای ترمز </a:t>
            </a:r>
            <a:r>
              <a:rPr lang="fa-IR" sz="2000" dirty="0" smtClean="0">
                <a:solidFill>
                  <a:srgbClr val="FF0000"/>
                </a:solidFill>
                <a:cs typeface="B Roya" panose="00000400000000000000" pitchFamily="2" charset="-78"/>
              </a:rPr>
              <a:t>جهت گردش موتور</a:t>
            </a:r>
            <a:r>
              <a:rPr lang="fa-IR" sz="2000" dirty="0" smtClean="0">
                <a:cs typeface="B Roya" panose="00000400000000000000" pitchFamily="2" charset="-78"/>
              </a:rPr>
              <a:t> سه فاز برای چند لحظه کوتاه </a:t>
            </a:r>
            <a:r>
              <a:rPr lang="fa-IR" sz="2000" dirty="0" smtClean="0">
                <a:solidFill>
                  <a:srgbClr val="FF0000"/>
                </a:solidFill>
                <a:cs typeface="B Roya" panose="00000400000000000000" pitchFamily="2" charset="-78"/>
              </a:rPr>
              <a:t>معکوس شده </a:t>
            </a:r>
            <a:r>
              <a:rPr lang="fa-IR" sz="2000" dirty="0" smtClean="0">
                <a:cs typeface="B Roya" panose="00000400000000000000" pitchFamily="2" charset="-78"/>
              </a:rPr>
              <a:t>و سپس قطع می‌شود. برای اینکار </a:t>
            </a:r>
            <a:r>
              <a:rPr lang="fa-IR" sz="2000" dirty="0" smtClean="0">
                <a:solidFill>
                  <a:srgbClr val="FF0000"/>
                </a:solidFill>
                <a:cs typeface="B Roya" panose="00000400000000000000" pitchFamily="2" charset="-78"/>
              </a:rPr>
              <a:t>جای دوفاز را عوض میکنند</a:t>
            </a:r>
            <a:r>
              <a:rPr lang="fa-IR" sz="2000" dirty="0" smtClean="0">
                <a:cs typeface="B Roya" panose="00000400000000000000" pitchFamily="2" charset="-78"/>
              </a:rPr>
              <a:t>. فقط باید توجه شود که باید توسط تایمر و یا روش‌های دیگر قبل اینکه موتور در جهت مخالف شروع به چرخش نماید برق قطع شود.</a:t>
            </a:r>
            <a:br>
              <a:rPr lang="fa-IR" sz="20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endParaRPr lang="fa-IR" sz="2000" dirty="0">
              <a:cs typeface="B Roya" panose="00000400000000000000" pitchFamily="2" charset="-78"/>
            </a:endParaRPr>
          </a:p>
        </p:txBody>
      </p:sp>
    </p:spTree>
    <p:extLst>
      <p:ext uri="{BB962C8B-B14F-4D97-AF65-F5344CB8AC3E}">
        <p14:creationId xmlns:p14="http://schemas.microsoft.com/office/powerpoint/2010/main" val="1779418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000" y="1992194"/>
            <a:ext cx="3594100" cy="4967405"/>
          </a:xfrm>
          <a:prstGeom prst="rect">
            <a:avLst/>
          </a:prstGeom>
        </p:spPr>
      </p:pic>
      <p:sp>
        <p:nvSpPr>
          <p:cNvPr id="6" name="TextBox 5"/>
          <p:cNvSpPr txBox="1"/>
          <p:nvPr/>
        </p:nvSpPr>
        <p:spPr>
          <a:xfrm>
            <a:off x="342900" y="101600"/>
            <a:ext cx="11849100" cy="707886"/>
          </a:xfrm>
          <a:prstGeom prst="rect">
            <a:avLst/>
          </a:prstGeom>
          <a:noFill/>
        </p:spPr>
        <p:txBody>
          <a:bodyPr wrap="square" rtlCol="1">
            <a:spAutoFit/>
          </a:bodyPr>
          <a:lstStyle/>
          <a:p>
            <a:pPr algn="r" rtl="1"/>
            <a:r>
              <a:rPr lang="fa-IR" sz="2000" dirty="0" smtClean="0">
                <a:cs typeface="B Roya" panose="00000400000000000000" pitchFamily="2" charset="-78"/>
              </a:rPr>
              <a:t>در شکل های زیر </a:t>
            </a:r>
            <a:r>
              <a:rPr lang="fa-IR" sz="2000" dirty="0" smtClean="0">
                <a:solidFill>
                  <a:srgbClr val="FF0000"/>
                </a:solidFill>
                <a:cs typeface="B Roya" panose="00000400000000000000" pitchFamily="2" charset="-78"/>
              </a:rPr>
              <a:t>ترمز مکانیکی </a:t>
            </a:r>
            <a:r>
              <a:rPr lang="fa-IR" sz="2000" dirty="0" smtClean="0">
                <a:cs typeface="B Roya" panose="00000400000000000000" pitchFamily="2" charset="-78"/>
              </a:rPr>
              <a:t>را مشاهده می فرمایید. این ترمز از نظر بنده به این صورت کار می کند که با تزریق جریان، میدان مغناطیسی قدرتمندی تشکلیل می شود و لنت را به دیسک می چسباند، لنتی که خودش به شفت متصل است و سبب توقف شفت می شود.</a:t>
            </a:r>
            <a:endParaRPr lang="fa-IR" sz="2000" dirty="0">
              <a:cs typeface="B Roya" panose="00000400000000000000" pitchFamily="2" charset="-78"/>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2100" y="1992194"/>
            <a:ext cx="6086936" cy="4967404"/>
          </a:xfrm>
          <a:prstGeom prst="rect">
            <a:avLst/>
          </a:prstGeom>
        </p:spPr>
      </p:pic>
    </p:spTree>
    <p:extLst>
      <p:ext uri="{BB962C8B-B14F-4D97-AF65-F5344CB8AC3E}">
        <p14:creationId xmlns:p14="http://schemas.microsoft.com/office/powerpoint/2010/main" val="903750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2295525"/>
            <a:ext cx="12077700" cy="1514475"/>
          </a:xfrm>
        </p:spPr>
        <p:txBody>
          <a:bodyPr>
            <a:noAutofit/>
          </a:bodyPr>
          <a:lstStyle/>
          <a:p>
            <a:pPr algn="r" rtl="1"/>
            <a:r>
              <a:rPr lang="fa-IR" sz="2000" dirty="0">
                <a:cs typeface="B Titr" panose="00000700000000000000" pitchFamily="2" charset="-78"/>
              </a:rPr>
              <a:t>ترمز جریان مستقیم:</a:t>
            </a:r>
            <a:r>
              <a:rPr lang="fa-IR" sz="2000" dirty="0">
                <a:cs typeface="B Roya" panose="00000400000000000000" pitchFamily="2" charset="-78"/>
              </a:rPr>
              <a:t/>
            </a:r>
            <a:br>
              <a:rPr lang="fa-IR" sz="2000" dirty="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a:cs typeface="B Roya" panose="00000400000000000000" pitchFamily="2" charset="-78"/>
              </a:rPr>
              <a:t>در این روش نیاز به موتور با مقاومت اهمی زیاد رتور برای جلوگیری از اسیب دیدن رتور می‌باشد؛ که در این روش </a:t>
            </a:r>
            <a:r>
              <a:rPr lang="fa-IR" sz="2000" dirty="0">
                <a:solidFill>
                  <a:srgbClr val="FF0000"/>
                </a:solidFill>
                <a:cs typeface="B Roya" panose="00000400000000000000" pitchFamily="2" charset="-78"/>
              </a:rPr>
              <a:t>پس از قطع جریان متناوب</a:t>
            </a:r>
            <a:r>
              <a:rPr lang="fa-IR" sz="2000" dirty="0">
                <a:cs typeface="B Roya" panose="00000400000000000000" pitchFamily="2" charset="-78"/>
              </a:rPr>
              <a:t> از </a:t>
            </a:r>
            <a:r>
              <a:rPr lang="fa-IR" sz="2000" dirty="0" smtClean="0">
                <a:cs typeface="B Roya" panose="00000400000000000000" pitchFamily="2" charset="-78"/>
              </a:rPr>
              <a:t>موتور، </a:t>
            </a:r>
            <a:r>
              <a:rPr lang="fa-IR" sz="2000" dirty="0">
                <a:cs typeface="B Roya" panose="00000400000000000000" pitchFamily="2" charset="-78"/>
              </a:rPr>
              <a:t>استاتور به یک </a:t>
            </a:r>
            <a:r>
              <a:rPr lang="fa-IR" sz="2000" dirty="0">
                <a:solidFill>
                  <a:srgbClr val="FF0000"/>
                </a:solidFill>
                <a:cs typeface="B Roya" panose="00000400000000000000" pitchFamily="2" charset="-78"/>
              </a:rPr>
              <a:t>جریان مستقیم</a:t>
            </a:r>
            <a:r>
              <a:rPr lang="fa-IR" sz="2000" dirty="0">
                <a:cs typeface="B Roya" panose="00000400000000000000" pitchFamily="2" charset="-78"/>
              </a:rPr>
              <a:t> وصل میشود که میدان حاصل از جریان مستقیم و میدان حاصل از جریان القایی رتور یک </a:t>
            </a:r>
            <a:r>
              <a:rPr lang="fa-IR" sz="2000" dirty="0">
                <a:solidFill>
                  <a:srgbClr val="FF0000"/>
                </a:solidFill>
                <a:cs typeface="B Roya" panose="00000400000000000000" pitchFamily="2" charset="-78"/>
              </a:rPr>
              <a:t>گشتاور ترمزی</a:t>
            </a:r>
            <a:r>
              <a:rPr lang="fa-IR" sz="2000" dirty="0">
                <a:cs typeface="B Roya" panose="00000400000000000000" pitchFamily="2" charset="-78"/>
              </a:rPr>
              <a:t> را ایجاد می‌نمایند.</a:t>
            </a:r>
            <a:br>
              <a:rPr lang="fa-IR" sz="2000" dirty="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a:cs typeface="B Roya" panose="00000400000000000000" pitchFamily="2" charset="-78"/>
              </a:rPr>
              <a:t>کاربرد: ماشین ابزار و وسایل نقلیه</a:t>
            </a:r>
            <a:br>
              <a:rPr lang="fa-IR" sz="2000" dirty="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a:cs typeface="B Titr" panose="00000700000000000000" pitchFamily="2" charset="-78"/>
              </a:rPr>
              <a:t>ترمز فوق سنکرون:</a:t>
            </a:r>
            <a:r>
              <a:rPr lang="fa-IR" sz="2000" dirty="0">
                <a:cs typeface="B Roya" panose="00000400000000000000" pitchFamily="2" charset="-78"/>
              </a:rPr>
              <a:t/>
            </a:r>
            <a:br>
              <a:rPr lang="fa-IR" sz="2000" dirty="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a:cs typeface="B Roya" panose="00000400000000000000" pitchFamily="2" charset="-78"/>
              </a:rPr>
              <a:t>این روش معمولا در موتور </a:t>
            </a:r>
            <a:r>
              <a:rPr lang="fa-IR" sz="2000" dirty="0">
                <a:solidFill>
                  <a:srgbClr val="FF0000"/>
                </a:solidFill>
                <a:cs typeface="B Roya" panose="00000400000000000000" pitchFamily="2" charset="-78"/>
              </a:rPr>
              <a:t>برای کار‌های کششی</a:t>
            </a:r>
            <a:r>
              <a:rPr lang="fa-IR" sz="2000" dirty="0">
                <a:cs typeface="B Roya" panose="00000400000000000000" pitchFamily="2" charset="-78"/>
              </a:rPr>
              <a:t> استفاده می‌شود مثلا در تراموای برقی یا آسانسور. در اثر سرعت ناشی از اینرسی تراموا یا پایین آمدن اطاقک آسانسور </a:t>
            </a:r>
            <a:r>
              <a:rPr lang="fa-IR" sz="2000" dirty="0">
                <a:solidFill>
                  <a:srgbClr val="FF0000"/>
                </a:solidFill>
                <a:cs typeface="B Roya" panose="00000400000000000000" pitchFamily="2" charset="-78"/>
              </a:rPr>
              <a:t>سرعت آرمیچر از سرعت بی باری </a:t>
            </a:r>
            <a:r>
              <a:rPr lang="fa-IR" sz="2000" dirty="0" smtClean="0">
                <a:cs typeface="B Roya" panose="00000400000000000000" pitchFamily="2" charset="-78"/>
              </a:rPr>
              <a:t>(فکر کنم سرعت سنکرون می گفت بهتر بود) </a:t>
            </a:r>
            <a:r>
              <a:rPr lang="fa-IR" sz="2000" dirty="0" smtClean="0">
                <a:solidFill>
                  <a:srgbClr val="FF0000"/>
                </a:solidFill>
                <a:cs typeface="B Roya" panose="00000400000000000000" pitchFamily="2" charset="-78"/>
              </a:rPr>
              <a:t>تجاوز می </a:t>
            </a:r>
            <a:r>
              <a:rPr lang="fa-IR" sz="2000" dirty="0">
                <a:solidFill>
                  <a:srgbClr val="FF0000"/>
                </a:solidFill>
                <a:cs typeface="B Roya" panose="00000400000000000000" pitchFamily="2" charset="-78"/>
              </a:rPr>
              <a:t>کند</a:t>
            </a:r>
            <a:r>
              <a:rPr lang="fa-IR" sz="2000" dirty="0">
                <a:cs typeface="B Roya" panose="00000400000000000000" pitchFamily="2" charset="-78"/>
              </a:rPr>
              <a:t> و نیرو محرکه </a:t>
            </a:r>
            <a:r>
              <a:rPr lang="fa-IR" sz="2000" dirty="0" smtClean="0">
                <a:cs typeface="B Roya" panose="00000400000000000000" pitchFamily="2" charset="-78"/>
              </a:rPr>
              <a:t>از ولتاژ </a:t>
            </a:r>
            <a:r>
              <a:rPr lang="fa-IR" sz="2000" dirty="0">
                <a:cs typeface="B Roya" panose="00000400000000000000" pitchFamily="2" charset="-78"/>
              </a:rPr>
              <a:t>شبکه بیشتر شده و جهت جریان طبق رابطه در آرمیچر عوض می‌شود پس ماشین به صورت </a:t>
            </a:r>
            <a:r>
              <a:rPr lang="fa-IR" sz="2000" dirty="0">
                <a:solidFill>
                  <a:srgbClr val="FF0000"/>
                </a:solidFill>
                <a:cs typeface="B Roya" panose="00000400000000000000" pitchFamily="2" charset="-78"/>
              </a:rPr>
              <a:t>ژنراتور</a:t>
            </a:r>
            <a:r>
              <a:rPr lang="fa-IR" sz="2000" dirty="0">
                <a:cs typeface="B Roya" panose="00000400000000000000" pitchFamily="2" charset="-78"/>
              </a:rPr>
              <a:t> عمل می‌کند و </a:t>
            </a:r>
            <a:r>
              <a:rPr lang="fa-IR" sz="2000" dirty="0">
                <a:solidFill>
                  <a:srgbClr val="FF0000"/>
                </a:solidFill>
                <a:cs typeface="B Roya" panose="00000400000000000000" pitchFamily="2" charset="-78"/>
              </a:rPr>
              <a:t>به شبکه تغذیه کننده اش</a:t>
            </a:r>
            <a:r>
              <a:rPr lang="fa-IR" sz="2000" dirty="0">
                <a:cs typeface="B Roya" panose="00000400000000000000" pitchFamily="2" charset="-78"/>
              </a:rPr>
              <a:t> که با آن موازی است </a:t>
            </a:r>
            <a:r>
              <a:rPr lang="fa-IR" sz="2000" dirty="0">
                <a:solidFill>
                  <a:srgbClr val="FF0000"/>
                </a:solidFill>
                <a:cs typeface="B Roya" panose="00000400000000000000" pitchFamily="2" charset="-78"/>
              </a:rPr>
              <a:t>جریان می‌دهد</a:t>
            </a:r>
            <a:r>
              <a:rPr lang="fa-IR" sz="2000" dirty="0">
                <a:cs typeface="B Roya" panose="00000400000000000000" pitchFamily="2" charset="-78"/>
              </a:rPr>
              <a:t>. ملاحظه می‌شود که نوعی استرداد یا واپس گرفتن انرژی از حالت جنبشی به الکتریکی انجام می‌پذیرد.</a:t>
            </a:r>
            <a:br>
              <a:rPr lang="fa-IR" sz="2000" dirty="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a:cs typeface="B Titr" panose="00000700000000000000" pitchFamily="2" charset="-78"/>
              </a:rPr>
              <a:t>ترمز زیر سنکرون:</a:t>
            </a:r>
            <a:r>
              <a:rPr lang="fa-IR" sz="2000" dirty="0">
                <a:cs typeface="B Roya" panose="00000400000000000000" pitchFamily="2" charset="-78"/>
              </a:rPr>
              <a:t/>
            </a:r>
            <a:br>
              <a:rPr lang="fa-IR" sz="2000" dirty="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a:cs typeface="B Roya" panose="00000400000000000000" pitchFamily="2" charset="-78"/>
              </a:rPr>
              <a:t>موتور القایی رتور سیم پیچی شده که دارای مقاومت زیاد رتور می‌باشد را به صورت موتور تکفاز به شبکه وصل می‌کنند </a:t>
            </a:r>
            <a:r>
              <a:rPr lang="fa-IR" sz="2000" dirty="0" smtClean="0">
                <a:cs typeface="B Roya" panose="00000400000000000000" pitchFamily="2" charset="-78"/>
              </a:rPr>
              <a:t>یعنی </a:t>
            </a:r>
            <a:r>
              <a:rPr lang="fa-IR" sz="2000" dirty="0">
                <a:cs typeface="B Roya" panose="00000400000000000000" pitchFamily="2" charset="-78"/>
              </a:rPr>
              <a:t>استاتور را به برق تکفاز وصل میکنند که یک گشتاور ترمز به وجود می‌اید که پس از سکون موتور از بین می‌رود</a:t>
            </a:r>
            <a:r>
              <a:rPr lang="fa-IR" sz="2000" dirty="0" smtClean="0">
                <a:cs typeface="B Roya" panose="00000400000000000000" pitchFamily="2" charset="-78"/>
              </a:rPr>
              <a:t>.</a:t>
            </a:r>
            <a:br>
              <a:rPr lang="fa-IR" sz="2000" dirty="0" smtClean="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smtClean="0">
                <a:cs typeface="B Roya" panose="00000400000000000000" pitchFamily="2" charset="-78"/>
              </a:rPr>
              <a:t>کاربرد: بالابر‌ها</a:t>
            </a:r>
            <a:endParaRPr lang="fa-IR" sz="2000" dirty="0">
              <a:cs typeface="B Roya" panose="00000400000000000000" pitchFamily="2" charset="-78"/>
            </a:endParaRPr>
          </a:p>
        </p:txBody>
      </p:sp>
    </p:spTree>
    <p:extLst>
      <p:ext uri="{BB962C8B-B14F-4D97-AF65-F5344CB8AC3E}">
        <p14:creationId xmlns:p14="http://schemas.microsoft.com/office/powerpoint/2010/main" val="1178888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1711325"/>
            <a:ext cx="12001500" cy="2047875"/>
          </a:xfrm>
        </p:spPr>
        <p:txBody>
          <a:bodyPr>
            <a:noAutofit/>
          </a:bodyPr>
          <a:lstStyle/>
          <a:p>
            <a:pPr algn="r" rtl="1"/>
            <a:r>
              <a:rPr lang="fa-IR" sz="2000" b="1" dirty="0" smtClean="0">
                <a:latin typeface="3ds" panose="02000503020000020004" pitchFamily="2" charset="0"/>
                <a:cs typeface="B Titr" panose="00000700000000000000" pitchFamily="2" charset="-78"/>
              </a:rPr>
              <a:t>ترمز الکتریکی اینورتر (ترمز </a:t>
            </a:r>
            <a:r>
              <a:rPr lang="en-US" sz="2000" b="1" dirty="0" smtClean="0">
                <a:latin typeface="3ds" panose="02000503020000020004" pitchFamily="2" charset="0"/>
                <a:cs typeface="B Titr" panose="00000700000000000000" pitchFamily="2" charset="-78"/>
              </a:rPr>
              <a:t>dc</a:t>
            </a:r>
            <a:r>
              <a:rPr lang="fa-IR" sz="2000" b="1" dirty="0" smtClean="0">
                <a:latin typeface="3ds" panose="02000503020000020004" pitchFamily="2" charset="0"/>
                <a:cs typeface="B Titr" panose="00000700000000000000" pitchFamily="2" charset="-78"/>
              </a:rPr>
              <a:t>) و مقاومت ترمز چیست؟</a:t>
            </a:r>
            <a:r>
              <a:rPr lang="fa-IR" sz="2000" b="1" dirty="0" smtClean="0">
                <a:cs typeface="B Roya" panose="00000400000000000000" pitchFamily="2" charset="-78"/>
              </a:rPr>
              <a:t/>
            </a:r>
            <a:br>
              <a:rPr lang="fa-IR" sz="2000" b="1" dirty="0" smtClean="0">
                <a:cs typeface="B Roya" panose="00000400000000000000" pitchFamily="2" charset="-78"/>
              </a:rPr>
            </a:br>
            <a:r>
              <a:rPr lang="fa-IR" sz="2000" b="1" dirty="0" smtClean="0">
                <a:cs typeface="B Roya" panose="00000400000000000000" pitchFamily="2" charset="-78"/>
              </a:rPr>
              <a:t/>
            </a:r>
            <a:br>
              <a:rPr lang="fa-IR" sz="2000" b="1" dirty="0" smtClean="0">
                <a:cs typeface="B Roya" panose="00000400000000000000" pitchFamily="2" charset="-78"/>
              </a:rPr>
            </a:br>
            <a:r>
              <a:rPr lang="fa-IR" sz="2000" dirty="0" smtClean="0">
                <a:cs typeface="B Roya" panose="00000400000000000000" pitchFamily="2" charset="-78"/>
              </a:rPr>
              <a:t>از دیگر موارد مهمی که میتوان به آن پرداخت اعمال ترمز بر روی الکتروموتورهای سه فاز هست که در این مقاله آموزش میخواهیم به بحث ترمز </a:t>
            </a:r>
            <a:r>
              <a:rPr lang="fa-IR" sz="2000" dirty="0" smtClean="0">
                <a:solidFill>
                  <a:srgbClr val="FF0000"/>
                </a:solidFill>
                <a:cs typeface="B Roya" panose="00000400000000000000" pitchFamily="2" charset="-78"/>
              </a:rPr>
              <a:t>الکتریکی</a:t>
            </a:r>
            <a:r>
              <a:rPr lang="fa-IR" sz="2000" dirty="0" smtClean="0">
                <a:cs typeface="B Roya" panose="00000400000000000000" pitchFamily="2" charset="-78"/>
              </a:rPr>
              <a:t> اینورتر (</a:t>
            </a:r>
            <a:r>
              <a:rPr lang="fa-IR" sz="2000" dirty="0" smtClean="0">
                <a:solidFill>
                  <a:srgbClr val="FF0000"/>
                </a:solidFill>
                <a:cs typeface="B Roya" panose="00000400000000000000" pitchFamily="2" charset="-78"/>
              </a:rPr>
              <a:t>ترمز </a:t>
            </a:r>
            <a:r>
              <a:rPr lang="en-US" sz="2000" dirty="0" smtClean="0">
                <a:solidFill>
                  <a:srgbClr val="FF0000"/>
                </a:solidFill>
                <a:cs typeface="B Roya" panose="00000400000000000000" pitchFamily="2" charset="-78"/>
              </a:rPr>
              <a:t>dc</a:t>
            </a:r>
            <a:r>
              <a:rPr lang="fa-IR" sz="2000" dirty="0" smtClean="0">
                <a:cs typeface="B Roya" panose="00000400000000000000" pitchFamily="2" charset="-78"/>
              </a:rPr>
              <a:t>) و همچنین مقاومت ترمز بپردازیم.</a:t>
            </a:r>
            <a:br>
              <a:rPr lang="fa-IR" sz="20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dirty="0" smtClean="0">
                <a:cs typeface="B Roya" panose="00000400000000000000" pitchFamily="2" charset="-78"/>
              </a:rPr>
              <a:t>روش اصلی در ترمز با تزریق ولتاژ</a:t>
            </a:r>
            <a:r>
              <a:rPr lang="en-US" sz="2000" dirty="0" smtClean="0">
                <a:cs typeface="B Roya" panose="00000400000000000000" pitchFamily="2" charset="-78"/>
              </a:rPr>
              <a:t> DC </a:t>
            </a:r>
            <a:r>
              <a:rPr lang="fa-IR" sz="2000" dirty="0" smtClean="0">
                <a:cs typeface="B Roya" panose="00000400000000000000" pitchFamily="2" charset="-78"/>
              </a:rPr>
              <a:t>به این صورت است که یک </a:t>
            </a:r>
            <a:r>
              <a:rPr lang="fa-IR" sz="2000" dirty="0" smtClean="0">
                <a:solidFill>
                  <a:srgbClr val="FF0000"/>
                </a:solidFill>
                <a:cs typeface="B Roya" panose="00000400000000000000" pitchFamily="2" charset="-78"/>
              </a:rPr>
              <a:t>ولتاژ</a:t>
            </a:r>
            <a:r>
              <a:rPr lang="en-US" sz="2000" dirty="0" smtClean="0">
                <a:solidFill>
                  <a:srgbClr val="FF0000"/>
                </a:solidFill>
                <a:cs typeface="B Roya" panose="00000400000000000000" pitchFamily="2" charset="-78"/>
              </a:rPr>
              <a:t> DC </a:t>
            </a:r>
            <a:r>
              <a:rPr lang="fa-IR" sz="2000" dirty="0" smtClean="0">
                <a:cs typeface="B Roya" panose="00000400000000000000" pitchFamily="2" charset="-78"/>
              </a:rPr>
              <a:t>را به سیم پیچ </a:t>
            </a:r>
            <a:r>
              <a:rPr lang="fa-IR" sz="2000" dirty="0" smtClean="0">
                <a:solidFill>
                  <a:srgbClr val="FF0000"/>
                </a:solidFill>
                <a:cs typeface="B Roya" panose="00000400000000000000" pitchFamily="2" charset="-78"/>
              </a:rPr>
              <a:t>استاتور</a:t>
            </a:r>
            <a:r>
              <a:rPr lang="fa-IR" sz="2000" dirty="0" smtClean="0">
                <a:cs typeface="B Roya" panose="00000400000000000000" pitchFamily="2" charset="-78"/>
              </a:rPr>
              <a:t> موتور تزریق می کنند تا یک </a:t>
            </a:r>
            <a:r>
              <a:rPr lang="fa-IR" sz="2000" dirty="0" smtClean="0">
                <a:solidFill>
                  <a:srgbClr val="FF0000"/>
                </a:solidFill>
                <a:cs typeface="B Roya" panose="00000400000000000000" pitchFamily="2" charset="-78"/>
              </a:rPr>
              <a:t>میدان مغناطیسی ثابت </a:t>
            </a:r>
            <a:r>
              <a:rPr lang="fa-IR" sz="2000" dirty="0" smtClean="0">
                <a:cs typeface="B Roya" panose="00000400000000000000" pitchFamily="2" charset="-78"/>
              </a:rPr>
              <a:t>در فاصله هوایی موتور ایجاد شود. این کار را می توان با وصل کردن دو تا از فازهای الکتروموتور به ولتاژ </a:t>
            </a:r>
            <a:r>
              <a:rPr lang="en-US" sz="2000" dirty="0" smtClean="0">
                <a:cs typeface="B Roya" panose="00000400000000000000" pitchFamily="2" charset="-78"/>
              </a:rPr>
              <a:t>DC</a:t>
            </a:r>
            <a:r>
              <a:rPr lang="fa-IR" sz="2000" dirty="0" smtClean="0">
                <a:cs typeface="B Roya" panose="00000400000000000000" pitchFamily="2" charset="-78"/>
              </a:rPr>
              <a:t> وصل کرد و مقدار جریان آن باید حداکثر به اندازه جریان بی باری موتور یا جریان تحریک (فرایند تولید یک میدان مغناطیسی با استفاده از یک جریان الکتریکی را تحریک می گویند) باشد.</a:t>
            </a:r>
            <a:br>
              <a:rPr lang="fa-IR" sz="2000" dirty="0" smtClean="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smtClean="0">
                <a:cs typeface="B Roya" panose="00000400000000000000" pitchFamily="2" charset="-78"/>
              </a:rPr>
              <a:t>علت استفاده از ترمز </a:t>
            </a:r>
            <a:r>
              <a:rPr lang="en-US" sz="2000" dirty="0" smtClean="0">
                <a:cs typeface="B Roya" panose="00000400000000000000" pitchFamily="2" charset="-78"/>
              </a:rPr>
              <a:t> dc</a:t>
            </a:r>
            <a:r>
              <a:rPr lang="fa-IR" sz="2000" dirty="0" smtClean="0">
                <a:cs typeface="B Roya" panose="00000400000000000000" pitchFamily="2" charset="-78"/>
              </a:rPr>
              <a:t>به این خاطر هست که در صنعت در بعضی از جاها به توقف کامل نیاز داریم و اگر به حرکت الکتروموتور توجه کرده باشید پس از قطع برق، الکتروموتور </a:t>
            </a:r>
            <a:r>
              <a:rPr lang="fa-IR" sz="2000" dirty="0" smtClean="0">
                <a:solidFill>
                  <a:srgbClr val="FF0000"/>
                </a:solidFill>
                <a:cs typeface="B Roya" panose="00000400000000000000" pitchFamily="2" charset="-78"/>
              </a:rPr>
              <a:t>بلافاصله نمی ایستد</a:t>
            </a:r>
            <a:r>
              <a:rPr lang="fa-IR" sz="2000" dirty="0" smtClean="0">
                <a:cs typeface="B Roya" panose="00000400000000000000" pitchFamily="2" charset="-78"/>
              </a:rPr>
              <a:t> علی الخصوص زمانیکه </a:t>
            </a:r>
            <a:r>
              <a:rPr lang="fa-IR" sz="2000" dirty="0" smtClean="0">
                <a:solidFill>
                  <a:srgbClr val="FF0000"/>
                </a:solidFill>
                <a:cs typeface="B Roya" panose="00000400000000000000" pitchFamily="2" charset="-78"/>
              </a:rPr>
              <a:t>بار سنگینی</a:t>
            </a:r>
            <a:r>
              <a:rPr lang="fa-IR" sz="2000" dirty="0" smtClean="0">
                <a:cs typeface="B Roya" panose="00000400000000000000" pitchFamily="2" charset="-78"/>
              </a:rPr>
              <a:t> به الکتروموتور وصل است تو این کیس میایم از ترمز</a:t>
            </a:r>
            <a:r>
              <a:rPr lang="en-US" sz="2000" dirty="0" smtClean="0">
                <a:cs typeface="B Roya" panose="00000400000000000000" pitchFamily="2" charset="-78"/>
              </a:rPr>
              <a:t>dc </a:t>
            </a:r>
            <a:r>
              <a:rPr lang="fa-IR" sz="2000" dirty="0" smtClean="0">
                <a:cs typeface="B Roya" panose="00000400000000000000" pitchFamily="2" charset="-78"/>
              </a:rPr>
              <a:t> درایو استفاده می کنیم.</a:t>
            </a:r>
            <a:br>
              <a:rPr lang="fa-IR" sz="2000" dirty="0" smtClean="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smtClean="0">
                <a:cs typeface="B Roya" panose="00000400000000000000" pitchFamily="2" charset="-78"/>
              </a:rPr>
              <a:t>هر وقت بار سنگینی به موتور وصل بود و ما از ترمز </a:t>
            </a:r>
            <a:r>
              <a:rPr lang="en-US" sz="2000" dirty="0" smtClean="0">
                <a:cs typeface="B Roya" panose="00000400000000000000" pitchFamily="2" charset="-78"/>
              </a:rPr>
              <a:t> DC</a:t>
            </a:r>
            <a:r>
              <a:rPr lang="fa-IR" sz="2000" dirty="0" smtClean="0">
                <a:cs typeface="B Roya" panose="00000400000000000000" pitchFamily="2" charset="-78"/>
              </a:rPr>
              <a:t>استفاده کردیم چونکه درایو سعی میکند موتور را متوقف کند و درآن لحظه به علت بار سنگین </a:t>
            </a:r>
            <a:r>
              <a:rPr lang="fa-IR" sz="2000" dirty="0" smtClean="0">
                <a:solidFill>
                  <a:srgbClr val="FF0000"/>
                </a:solidFill>
                <a:cs typeface="B Roya" panose="00000400000000000000" pitchFamily="2" charset="-78"/>
              </a:rPr>
              <a:t>سرعت شفت از سرعت سنکرون بیشتر خواهد شد</a:t>
            </a:r>
            <a:r>
              <a:rPr lang="fa-IR" sz="2000" dirty="0" smtClean="0">
                <a:cs typeface="B Roya" panose="00000400000000000000" pitchFamily="2" charset="-78"/>
              </a:rPr>
              <a:t> و در این لحظه موتور روی حالت </a:t>
            </a:r>
            <a:r>
              <a:rPr lang="fa-IR" sz="2000" dirty="0" smtClean="0">
                <a:solidFill>
                  <a:srgbClr val="FF0000"/>
                </a:solidFill>
                <a:cs typeface="B Roya" panose="00000400000000000000" pitchFamily="2" charset="-78"/>
              </a:rPr>
              <a:t>ژنراتوری</a:t>
            </a:r>
            <a:r>
              <a:rPr lang="fa-IR" sz="2000" dirty="0" smtClean="0">
                <a:cs typeface="B Roya" panose="00000400000000000000" pitchFamily="2" charset="-78"/>
              </a:rPr>
              <a:t> خواهد رفت و </a:t>
            </a:r>
            <a:r>
              <a:rPr lang="fa-IR" sz="2000" dirty="0" smtClean="0">
                <a:solidFill>
                  <a:srgbClr val="FF0000"/>
                </a:solidFill>
                <a:cs typeface="B Roya" panose="00000400000000000000" pitchFamily="2" charset="-78"/>
              </a:rPr>
              <a:t>به درایو ولتاژ می دهد</a:t>
            </a:r>
            <a:r>
              <a:rPr lang="fa-IR" sz="2000" dirty="0" smtClean="0">
                <a:cs typeface="B Roya" panose="00000400000000000000" pitchFamily="2" charset="-78"/>
              </a:rPr>
              <a:t> که موجب آسیب رساندن به درایو و </a:t>
            </a:r>
            <a:r>
              <a:rPr lang="fa-IR" sz="2000" dirty="0" smtClean="0">
                <a:solidFill>
                  <a:srgbClr val="FF0000"/>
                </a:solidFill>
                <a:cs typeface="B Roya" panose="00000400000000000000" pitchFamily="2" charset="-78"/>
              </a:rPr>
              <a:t>سوختن </a:t>
            </a:r>
            <a:r>
              <a:rPr lang="en-US" sz="2000" dirty="0" err="1" smtClean="0">
                <a:solidFill>
                  <a:srgbClr val="FF0000"/>
                </a:solidFill>
                <a:cs typeface="B Roya" panose="00000400000000000000" pitchFamily="2" charset="-78"/>
              </a:rPr>
              <a:t>igbt</a:t>
            </a:r>
            <a:r>
              <a:rPr lang="en-US" sz="2000" dirty="0" smtClean="0">
                <a:solidFill>
                  <a:srgbClr val="FF0000"/>
                </a:solidFill>
                <a:cs typeface="B Roya" panose="00000400000000000000" pitchFamily="2" charset="-78"/>
              </a:rPr>
              <a:t> </a:t>
            </a:r>
            <a:r>
              <a:rPr lang="fa-IR" sz="2000" dirty="0" smtClean="0">
                <a:solidFill>
                  <a:srgbClr val="FF0000"/>
                </a:solidFill>
                <a:cs typeface="B Roya" panose="00000400000000000000" pitchFamily="2" charset="-78"/>
              </a:rPr>
              <a:t> </a:t>
            </a:r>
            <a:r>
              <a:rPr lang="fa-IR" sz="2000" dirty="0" smtClean="0">
                <a:cs typeface="B Roya" panose="00000400000000000000" pitchFamily="2" charset="-78"/>
              </a:rPr>
              <a:t>خواهد شد. بنابراین در این شرایط حتما باید از </a:t>
            </a:r>
            <a:r>
              <a:rPr lang="fa-IR" sz="2000" dirty="0" smtClean="0">
                <a:solidFill>
                  <a:srgbClr val="FF0000"/>
                </a:solidFill>
                <a:cs typeface="B Roya" panose="00000400000000000000" pitchFamily="2" charset="-78"/>
              </a:rPr>
              <a:t>مقاومت ترمز </a:t>
            </a:r>
            <a:r>
              <a:rPr lang="fa-IR" sz="2000" dirty="0" smtClean="0">
                <a:cs typeface="B Roya" panose="00000400000000000000" pitchFamily="2" charset="-78"/>
              </a:rPr>
              <a:t>استفاده کنیم تا این انرژی در مقاومت به صورت </a:t>
            </a:r>
            <a:r>
              <a:rPr lang="fa-IR" sz="2000" dirty="0" smtClean="0">
                <a:solidFill>
                  <a:srgbClr val="FF0000"/>
                </a:solidFill>
                <a:cs typeface="B Roya" panose="00000400000000000000" pitchFamily="2" charset="-78"/>
              </a:rPr>
              <a:t>گرما </a:t>
            </a:r>
            <a:r>
              <a:rPr lang="fa-IR" sz="2000" dirty="0" smtClean="0">
                <a:cs typeface="B Roya" panose="00000400000000000000" pitchFamily="2" charset="-78"/>
              </a:rPr>
              <a:t>تخلیه شود.</a:t>
            </a:r>
            <a:br>
              <a:rPr lang="fa-IR" sz="2000" dirty="0" smtClean="0">
                <a:cs typeface="B Roya" panose="00000400000000000000" pitchFamily="2" charset="-78"/>
              </a:rPr>
            </a:br>
            <a:endParaRPr lang="fa-IR" sz="2000" dirty="0">
              <a:cs typeface="B Roya" panose="00000400000000000000" pitchFamily="2" charset="-78"/>
            </a:endParaRPr>
          </a:p>
        </p:txBody>
      </p:sp>
    </p:spTree>
    <p:extLst>
      <p:ext uri="{BB962C8B-B14F-4D97-AF65-F5344CB8AC3E}">
        <p14:creationId xmlns:p14="http://schemas.microsoft.com/office/powerpoint/2010/main" val="3950557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111125"/>
            <a:ext cx="12001500" cy="5464175"/>
          </a:xfrm>
        </p:spPr>
        <p:txBody>
          <a:bodyPr>
            <a:normAutofit/>
          </a:bodyPr>
          <a:lstStyle/>
          <a:p>
            <a:pPr algn="r" rtl="1"/>
            <a:r>
              <a:rPr lang="fa-IR" sz="2000" dirty="0" smtClean="0">
                <a:latin typeface="3ds" panose="02000503020000020004" pitchFamily="2" charset="0"/>
                <a:cs typeface="B Titr" panose="00000700000000000000" pitchFamily="2" charset="-78"/>
              </a:rPr>
              <a:t>مقاومت ترمز یا ترمز الکتریکی (</a:t>
            </a:r>
            <a:r>
              <a:rPr lang="en-US" sz="2000" dirty="0" smtClean="0">
                <a:latin typeface="3ds" panose="02000503020000020004" pitchFamily="2" charset="0"/>
                <a:cs typeface="B Titr" panose="00000700000000000000" pitchFamily="2" charset="-78"/>
              </a:rPr>
              <a:t>Braking Resistor</a:t>
            </a:r>
            <a:r>
              <a:rPr lang="fa-IR" sz="2000" dirty="0" smtClean="0">
                <a:latin typeface="3ds" panose="02000503020000020004" pitchFamily="2" charset="0"/>
                <a:cs typeface="B Titr" panose="00000700000000000000" pitchFamily="2" charset="-78"/>
              </a:rPr>
              <a:t>)</a:t>
            </a:r>
            <a:r>
              <a:rPr lang="fa-IR" sz="2000" dirty="0" smtClean="0">
                <a:latin typeface="3ds" panose="02000503020000020004" pitchFamily="2" charset="0"/>
                <a:cs typeface="B Roya" panose="00000400000000000000" pitchFamily="2" charset="-78"/>
              </a:rPr>
              <a:t/>
            </a:r>
            <a:br>
              <a:rPr lang="fa-IR" sz="2000" dirty="0" smtClean="0">
                <a:latin typeface="3ds" panose="02000503020000020004" pitchFamily="2" charset="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dirty="0" smtClean="0">
                <a:cs typeface="B Roya" panose="00000400000000000000" pitchFamily="2" charset="-78"/>
              </a:rPr>
              <a:t>مقاومت هایی که در درایو استفاده می شوند شبیه به مقاومتی که در الکترونیک به کار می روند نیستند و </a:t>
            </a:r>
            <a:r>
              <a:rPr lang="fa-IR" sz="2000" dirty="0" smtClean="0">
                <a:solidFill>
                  <a:srgbClr val="FF0000"/>
                </a:solidFill>
                <a:cs typeface="B Roya" panose="00000400000000000000" pitchFamily="2" charset="-78"/>
              </a:rPr>
              <a:t>در اندازه و ابعاد بزرگتری</a:t>
            </a:r>
            <a:r>
              <a:rPr lang="fa-IR" sz="2000" dirty="0" smtClean="0">
                <a:cs typeface="B Roya" panose="00000400000000000000" pitchFamily="2" charset="-78"/>
              </a:rPr>
              <a:t> با </a:t>
            </a:r>
            <a:r>
              <a:rPr lang="fa-IR" sz="2000" dirty="0" smtClean="0">
                <a:solidFill>
                  <a:srgbClr val="FF0000"/>
                </a:solidFill>
                <a:cs typeface="B Roya" panose="00000400000000000000" pitchFamily="2" charset="-78"/>
              </a:rPr>
              <a:t>توان بیشتر </a:t>
            </a:r>
            <a:r>
              <a:rPr lang="fa-IR" sz="2000" dirty="0" smtClean="0">
                <a:cs typeface="B Roya" panose="00000400000000000000" pitchFamily="2" charset="-78"/>
              </a:rPr>
              <a:t>ساخته می شوند. وظیفه مقاومت در درایو </a:t>
            </a:r>
            <a:r>
              <a:rPr lang="fa-IR" sz="2000" dirty="0" smtClean="0">
                <a:solidFill>
                  <a:srgbClr val="FF0000"/>
                </a:solidFill>
                <a:cs typeface="B Roya" panose="00000400000000000000" pitchFamily="2" charset="-78"/>
              </a:rPr>
              <a:t>تخیله کردن انرژی</a:t>
            </a:r>
            <a:r>
              <a:rPr lang="fa-IR" sz="2000" dirty="0" smtClean="0">
                <a:cs typeface="B Roya" panose="00000400000000000000" pitchFamily="2" charset="-78"/>
              </a:rPr>
              <a:t> ای هست که از سمت </a:t>
            </a:r>
            <a:r>
              <a:rPr lang="fa-IR" sz="2000" dirty="0" smtClean="0">
                <a:solidFill>
                  <a:srgbClr val="FF0000"/>
                </a:solidFill>
                <a:cs typeface="B Roya" panose="00000400000000000000" pitchFamily="2" charset="-78"/>
              </a:rPr>
              <a:t>موتور به درایو </a:t>
            </a:r>
            <a:r>
              <a:rPr lang="fa-IR" sz="2000" dirty="0" smtClean="0">
                <a:cs typeface="B Roya" panose="00000400000000000000" pitchFamily="2" charset="-78"/>
              </a:rPr>
              <a:t>وارد می شود. </a:t>
            </a:r>
            <a:br>
              <a:rPr lang="fa-IR" sz="2000" dirty="0" smtClean="0">
                <a:cs typeface="B Roya" panose="00000400000000000000" pitchFamily="2" charset="-78"/>
              </a:rPr>
            </a:br>
            <a:r>
              <a:rPr lang="fa-IR" sz="2000" dirty="0" smtClean="0">
                <a:cs typeface="B Roya" panose="00000400000000000000" pitchFamily="2" charset="-78"/>
              </a:rPr>
              <a:t>مقدار اهم و توان مقاومت ترمز را از دفترچه همان درایو میتوانیم بفهیم اما نکته ای که هائز اهمیت هست اینه که تمامی درایو ها را نمیتوان یکراست به مقاومت وصل کرد و آن هم به این دلیل که مدار چاپر ندارد.</a:t>
            </a:r>
            <a:br>
              <a:rPr lang="fa-IR" sz="2000" dirty="0" smtClean="0">
                <a:cs typeface="B Roya" panose="000004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dirty="0" smtClean="0">
                <a:latin typeface="3ds" panose="02000503020000020004" pitchFamily="2" charset="0"/>
                <a:cs typeface="B Titr" panose="00000700000000000000" pitchFamily="2" charset="-78"/>
              </a:rPr>
              <a:t>مدار چاپر (</a:t>
            </a:r>
            <a:r>
              <a:rPr lang="en-US" sz="2000" dirty="0" smtClean="0">
                <a:latin typeface="3ds" panose="02000503020000020004" pitchFamily="2" charset="0"/>
                <a:cs typeface="B Titr" panose="00000700000000000000" pitchFamily="2" charset="-78"/>
              </a:rPr>
              <a:t>DBU – dynamic brake unit</a:t>
            </a:r>
            <a:r>
              <a:rPr lang="fa-IR" sz="2000" dirty="0" smtClean="0">
                <a:latin typeface="3ds" panose="02000503020000020004" pitchFamily="2" charset="0"/>
                <a:cs typeface="B Titr" panose="00000700000000000000" pitchFamily="2" charset="-78"/>
              </a:rPr>
              <a:t>)</a:t>
            </a:r>
            <a:r>
              <a:rPr lang="fa-IR" sz="2000" b="1" dirty="0" smtClean="0">
                <a:latin typeface="3ds" panose="02000503020000020004" pitchFamily="2" charset="0"/>
                <a:cs typeface="B Titr" panose="00000700000000000000" pitchFamily="2" charset="-78"/>
              </a:rPr>
              <a:t/>
            </a:r>
            <a:br>
              <a:rPr lang="fa-IR" sz="2000" b="1" dirty="0" smtClean="0">
                <a:latin typeface="3ds" panose="02000503020000020004" pitchFamily="2" charset="0"/>
                <a:cs typeface="B Titr" panose="00000700000000000000" pitchFamily="2" charset="-78"/>
              </a:rPr>
            </a:br>
            <a:r>
              <a:rPr lang="fa-IR" sz="2000" b="1" dirty="0" smtClean="0">
                <a:cs typeface="B Roya" panose="00000400000000000000" pitchFamily="2" charset="-78"/>
              </a:rPr>
              <a:t/>
            </a:r>
            <a:br>
              <a:rPr lang="fa-IR" sz="2000" b="1" dirty="0" smtClean="0">
                <a:cs typeface="B Roya" panose="00000400000000000000" pitchFamily="2" charset="-78"/>
              </a:rPr>
            </a:br>
            <a:r>
              <a:rPr lang="fa-IR" sz="2000" dirty="0" smtClean="0">
                <a:cs typeface="B Roya" panose="00000400000000000000" pitchFamily="2" charset="-78"/>
              </a:rPr>
              <a:t>کار </a:t>
            </a:r>
            <a:r>
              <a:rPr lang="fa-IR" sz="2000" dirty="0" smtClean="0">
                <a:solidFill>
                  <a:srgbClr val="FF0000"/>
                </a:solidFill>
                <a:cs typeface="B Roya" panose="00000400000000000000" pitchFamily="2" charset="-78"/>
              </a:rPr>
              <a:t>مدار</a:t>
            </a:r>
            <a:r>
              <a:rPr lang="fa-IR" sz="2000" dirty="0" smtClean="0">
                <a:cs typeface="B Roya" panose="00000400000000000000" pitchFamily="2" charset="-78"/>
              </a:rPr>
              <a:t> </a:t>
            </a:r>
            <a:r>
              <a:rPr lang="fa-IR" sz="2000" dirty="0" smtClean="0">
                <a:solidFill>
                  <a:srgbClr val="FF0000"/>
                </a:solidFill>
                <a:cs typeface="B Roya" panose="00000400000000000000" pitchFamily="2" charset="-78"/>
              </a:rPr>
              <a:t>چاپر</a:t>
            </a:r>
            <a:r>
              <a:rPr lang="fa-IR" sz="2000" dirty="0" smtClean="0">
                <a:cs typeface="B Roya" panose="00000400000000000000" pitchFamily="2" charset="-78"/>
              </a:rPr>
              <a:t> یا </a:t>
            </a:r>
            <a:r>
              <a:rPr lang="fa-IR" sz="2000" dirty="0" smtClean="0">
                <a:solidFill>
                  <a:srgbClr val="FF0000"/>
                </a:solidFill>
                <a:cs typeface="B Roya" panose="00000400000000000000" pitchFamily="2" charset="-78"/>
              </a:rPr>
              <a:t>واحد ترمز </a:t>
            </a:r>
            <a:r>
              <a:rPr lang="fa-IR" sz="2000" dirty="0" smtClean="0">
                <a:cs typeface="B Roya" panose="00000400000000000000" pitchFamily="2" charset="-78"/>
              </a:rPr>
              <a:t>این است که </a:t>
            </a:r>
            <a:r>
              <a:rPr lang="fa-IR" sz="2000" dirty="0" smtClean="0">
                <a:solidFill>
                  <a:srgbClr val="FF0000"/>
                </a:solidFill>
                <a:cs typeface="B Roya" panose="00000400000000000000" pitchFamily="2" charset="-78"/>
              </a:rPr>
              <a:t>تشخیص بدهد</a:t>
            </a:r>
            <a:r>
              <a:rPr lang="fa-IR" sz="2000" dirty="0" smtClean="0">
                <a:cs typeface="B Roya" panose="00000400000000000000" pitchFamily="2" charset="-78"/>
              </a:rPr>
              <a:t> </a:t>
            </a:r>
            <a:r>
              <a:rPr lang="fa-IR" sz="2000" u="sng" dirty="0" smtClean="0">
                <a:cs typeface="B Roya" panose="00000400000000000000" pitchFamily="2" charset="-78"/>
              </a:rPr>
              <a:t>ولتاژی از سمت موتور به درایو اعمال می شود یا خیر</a:t>
            </a:r>
            <a:r>
              <a:rPr lang="fa-IR" sz="2000" dirty="0" smtClean="0">
                <a:cs typeface="B Roya" panose="00000400000000000000" pitchFamily="2" charset="-78"/>
              </a:rPr>
              <a:t>، که در نهایت آنرا </a:t>
            </a:r>
            <a:r>
              <a:rPr lang="fa-IR" sz="2000" dirty="0" smtClean="0">
                <a:solidFill>
                  <a:srgbClr val="FF0000"/>
                </a:solidFill>
                <a:cs typeface="B Roya" panose="00000400000000000000" pitchFamily="2" charset="-78"/>
              </a:rPr>
              <a:t>به مقاومت </a:t>
            </a:r>
            <a:r>
              <a:rPr lang="fa-IR" sz="2000" dirty="0" smtClean="0">
                <a:cs typeface="B Roya" panose="00000400000000000000" pitchFamily="2" charset="-78"/>
              </a:rPr>
              <a:t>منتقل کند تا آن انرژی تخلیه شود وگرنه آن انرژی به درایو آسیب خواهد رساند.</a:t>
            </a:r>
            <a:br>
              <a:rPr lang="fa-IR" sz="2000" dirty="0" smtClean="0">
                <a:cs typeface="B Roya" panose="00000400000000000000" pitchFamily="2" charset="-78"/>
              </a:rPr>
            </a:br>
            <a:r>
              <a:rPr lang="fa-IR" sz="2000" dirty="0" smtClean="0">
                <a:cs typeface="B Roya" panose="00000400000000000000" pitchFamily="2" charset="-78"/>
              </a:rPr>
              <a:t>آن دسته از درایو ها که در ترمینال های قدرت، ترمینال</a:t>
            </a:r>
            <a:r>
              <a:rPr lang="en-US" sz="2000" dirty="0" smtClean="0">
                <a:solidFill>
                  <a:srgbClr val="FF0000"/>
                </a:solidFill>
                <a:cs typeface="B Roya" panose="00000400000000000000" pitchFamily="2" charset="-78"/>
              </a:rPr>
              <a:t>B1</a:t>
            </a:r>
            <a:r>
              <a:rPr lang="en-US" sz="2000" dirty="0" smtClean="0">
                <a:cs typeface="B Roya" panose="00000400000000000000" pitchFamily="2" charset="-78"/>
              </a:rPr>
              <a:t> </a:t>
            </a:r>
            <a:r>
              <a:rPr lang="fa-IR" sz="2000" dirty="0" smtClean="0">
                <a:cs typeface="B Roya" panose="00000400000000000000" pitchFamily="2" charset="-78"/>
              </a:rPr>
              <a:t> و</a:t>
            </a:r>
            <a:r>
              <a:rPr lang="en-US" sz="2000" dirty="0" smtClean="0">
                <a:cs typeface="B Roya" panose="00000400000000000000" pitchFamily="2" charset="-78"/>
              </a:rPr>
              <a:t> </a:t>
            </a:r>
            <a:r>
              <a:rPr lang="en-US" sz="2000" dirty="0" smtClean="0">
                <a:solidFill>
                  <a:srgbClr val="FF0000"/>
                </a:solidFill>
                <a:cs typeface="B Roya" panose="00000400000000000000" pitchFamily="2" charset="-78"/>
              </a:rPr>
              <a:t>B2</a:t>
            </a:r>
            <a:r>
              <a:rPr lang="en-US" sz="2000" dirty="0" smtClean="0">
                <a:cs typeface="B Roya" panose="00000400000000000000" pitchFamily="2" charset="-78"/>
              </a:rPr>
              <a:t> </a:t>
            </a:r>
            <a:r>
              <a:rPr lang="fa-IR" sz="2000" dirty="0" smtClean="0">
                <a:cs typeface="B Roya" panose="00000400000000000000" pitchFamily="2" charset="-78"/>
              </a:rPr>
              <a:t>وجود دارد </a:t>
            </a:r>
            <a:r>
              <a:rPr lang="fa-IR" sz="2000" dirty="0" smtClean="0">
                <a:solidFill>
                  <a:srgbClr val="FF0000"/>
                </a:solidFill>
                <a:cs typeface="B Roya" panose="00000400000000000000" pitchFamily="2" charset="-78"/>
              </a:rPr>
              <a:t>مدار چاپر داخلی داشته </a:t>
            </a:r>
            <a:r>
              <a:rPr lang="fa-IR" sz="2000" dirty="0" smtClean="0">
                <a:cs typeface="B Roya" panose="00000400000000000000" pitchFamily="2" charset="-78"/>
              </a:rPr>
              <a:t>و کافیست دو سر مقاومت را به این ترمینال ها وصل کنیم و آن درایو هایی که در ترمینال قدرت، ترمینال های</a:t>
            </a:r>
            <a:r>
              <a:rPr lang="en-US" sz="2000" dirty="0" smtClean="0">
                <a:cs typeface="B Roya" panose="00000400000000000000" pitchFamily="2" charset="-78"/>
              </a:rPr>
              <a:t>B1 </a:t>
            </a:r>
            <a:r>
              <a:rPr lang="fa-IR" sz="2000" dirty="0" smtClean="0">
                <a:cs typeface="B Roya" panose="00000400000000000000" pitchFamily="2" charset="-78"/>
              </a:rPr>
              <a:t> و</a:t>
            </a:r>
            <a:r>
              <a:rPr lang="en-US" sz="2000" dirty="0" smtClean="0">
                <a:cs typeface="B Roya" panose="00000400000000000000" pitchFamily="2" charset="-78"/>
              </a:rPr>
              <a:t> B2 </a:t>
            </a:r>
            <a:r>
              <a:rPr lang="fa-IR" sz="2000" dirty="0" smtClean="0">
                <a:cs typeface="B Roya" panose="00000400000000000000" pitchFamily="2" charset="-78"/>
              </a:rPr>
              <a:t>وجود نداشته و به جای این دو ترمینال</a:t>
            </a:r>
            <a:r>
              <a:rPr lang="en-US" sz="2000" dirty="0" smtClean="0">
                <a:solidFill>
                  <a:srgbClr val="FF0000"/>
                </a:solidFill>
                <a:cs typeface="B Roya" panose="00000400000000000000" pitchFamily="2" charset="-78"/>
              </a:rPr>
              <a:t>P </a:t>
            </a:r>
            <a:r>
              <a:rPr lang="fa-IR" sz="2000" dirty="0" smtClean="0">
                <a:cs typeface="B Roya" panose="00000400000000000000" pitchFamily="2" charset="-78"/>
              </a:rPr>
              <a:t> و</a:t>
            </a:r>
            <a:r>
              <a:rPr lang="en-US" sz="2000" dirty="0" smtClean="0">
                <a:cs typeface="B Roya" panose="00000400000000000000" pitchFamily="2" charset="-78"/>
              </a:rPr>
              <a:t> </a:t>
            </a:r>
            <a:r>
              <a:rPr lang="en-US" sz="2000" dirty="0" smtClean="0">
                <a:solidFill>
                  <a:srgbClr val="FF0000"/>
                </a:solidFill>
                <a:cs typeface="B Roya" panose="00000400000000000000" pitchFamily="2" charset="-78"/>
              </a:rPr>
              <a:t>N</a:t>
            </a:r>
            <a:r>
              <a:rPr lang="en-US" sz="2000" dirty="0" smtClean="0">
                <a:cs typeface="B Roya" panose="00000400000000000000" pitchFamily="2" charset="-78"/>
              </a:rPr>
              <a:t> </a:t>
            </a:r>
            <a:r>
              <a:rPr lang="fa-IR" sz="2000" dirty="0" smtClean="0">
                <a:cs typeface="B Roya" panose="00000400000000000000" pitchFamily="2" charset="-78"/>
              </a:rPr>
              <a:t>دارند </a:t>
            </a:r>
            <a:r>
              <a:rPr lang="fa-IR" sz="2000" dirty="0" smtClean="0">
                <a:solidFill>
                  <a:srgbClr val="FF0000"/>
                </a:solidFill>
                <a:cs typeface="B Roya" panose="00000400000000000000" pitchFamily="2" charset="-78"/>
              </a:rPr>
              <a:t>مدار چاپر داخلی نداشته و باید آن را جداگانه تهیه کرد</a:t>
            </a:r>
            <a:r>
              <a:rPr lang="fa-IR" sz="2000" dirty="0" smtClean="0">
                <a:cs typeface="B Roya" panose="00000400000000000000" pitchFamily="2" charset="-78"/>
              </a:rPr>
              <a:t> که آن را </a:t>
            </a:r>
            <a:r>
              <a:rPr lang="fa-IR" sz="2000" dirty="0" smtClean="0">
                <a:solidFill>
                  <a:srgbClr val="FF0000"/>
                </a:solidFill>
                <a:cs typeface="B Roya" panose="00000400000000000000" pitchFamily="2" charset="-78"/>
              </a:rPr>
              <a:t>واحد ترمز </a:t>
            </a:r>
            <a:r>
              <a:rPr lang="fa-IR" sz="2000" dirty="0" smtClean="0">
                <a:cs typeface="B Roya" panose="00000400000000000000" pitchFamily="2" charset="-78"/>
              </a:rPr>
              <a:t>یا </a:t>
            </a:r>
            <a:r>
              <a:rPr lang="fa-IR" sz="2000" dirty="0" smtClean="0">
                <a:solidFill>
                  <a:srgbClr val="FF0000"/>
                </a:solidFill>
                <a:cs typeface="B Roya" panose="00000400000000000000" pitchFamily="2" charset="-78"/>
              </a:rPr>
              <a:t>یونیت ترمز</a:t>
            </a:r>
            <a:r>
              <a:rPr lang="fa-IR" sz="2000" dirty="0" smtClean="0">
                <a:cs typeface="B Roya" panose="00000400000000000000" pitchFamily="2" charset="-78"/>
              </a:rPr>
              <a:t> هم می گویند.</a:t>
            </a:r>
            <a:br>
              <a:rPr lang="fa-IR" sz="2000" dirty="0" smtClean="0">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smtClean="0">
                <a:cs typeface="B Roya" panose="00000400000000000000" pitchFamily="2" charset="-78"/>
              </a:rPr>
              <a:t>نکته: </a:t>
            </a:r>
            <a:r>
              <a:rPr lang="fa-IR" sz="2000" dirty="0" smtClean="0">
                <a:effectLst/>
                <a:cs typeface="B Roya" panose="00000400000000000000" pitchFamily="2" charset="-78"/>
              </a:rPr>
              <a:t>معمولا درایوهای با ظرفیت بالا نیاز به واحد ترمز دارند</a:t>
            </a:r>
            <a:r>
              <a:rPr lang="fa-IR" sz="2000" dirty="0" smtClean="0">
                <a:effectLst/>
                <a:cs typeface="B Roya" panose="00000400000000000000" pitchFamily="2" charset="-78"/>
              </a:rPr>
              <a:t>.</a:t>
            </a:r>
            <a:br>
              <a:rPr lang="fa-IR" sz="2000" dirty="0" smtClean="0">
                <a:effectLst/>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000" dirty="0" smtClean="0">
                <a:cs typeface="B Roya" panose="00000400000000000000" pitchFamily="2" charset="-78"/>
              </a:rPr>
              <a:t>ارور </a:t>
            </a:r>
            <a:r>
              <a:rPr lang="fa-IR" sz="2000" dirty="0" smtClean="0">
                <a:solidFill>
                  <a:srgbClr val="FF0000"/>
                </a:solidFill>
                <a:cs typeface="B Roya" panose="00000400000000000000" pitchFamily="2" charset="-78"/>
              </a:rPr>
              <a:t>اور ولتاژ</a:t>
            </a:r>
            <a:r>
              <a:rPr lang="fa-IR" sz="2000" dirty="0" smtClean="0">
                <a:cs typeface="B Roya" panose="00000400000000000000" pitchFamily="2" charset="-78"/>
              </a:rPr>
              <a:t>: زمانی رخ می دهد که </a:t>
            </a:r>
            <a:r>
              <a:rPr lang="fa-IR" sz="2000" u="sng" dirty="0" smtClean="0">
                <a:cs typeface="B Roya" panose="00000400000000000000" pitchFamily="2" charset="-78"/>
              </a:rPr>
              <a:t>برق ورودی</a:t>
            </a:r>
            <a:r>
              <a:rPr lang="fa-IR" sz="2000" dirty="0" smtClean="0">
                <a:cs typeface="B Roya" panose="00000400000000000000" pitchFamily="2" charset="-78"/>
              </a:rPr>
              <a:t> </a:t>
            </a:r>
            <a:r>
              <a:rPr lang="fa-IR" sz="2000" dirty="0" smtClean="0">
                <a:solidFill>
                  <a:srgbClr val="FF0000"/>
                </a:solidFill>
                <a:cs typeface="B Roya" panose="00000400000000000000" pitchFamily="2" charset="-78"/>
              </a:rPr>
              <a:t>نوسان</a:t>
            </a:r>
            <a:r>
              <a:rPr lang="fa-IR" sz="2000" dirty="0" smtClean="0">
                <a:cs typeface="B Roya" panose="00000400000000000000" pitchFamily="2" charset="-78"/>
              </a:rPr>
              <a:t> داشته باشد یا بخاطر </a:t>
            </a:r>
            <a:r>
              <a:rPr lang="fa-IR" sz="2000" dirty="0" smtClean="0">
                <a:solidFill>
                  <a:srgbClr val="FF0000"/>
                </a:solidFill>
                <a:cs typeface="B Roya" panose="00000400000000000000" pitchFamily="2" charset="-78"/>
              </a:rPr>
              <a:t>نیروی برگشتی از سمت موتور</a:t>
            </a:r>
            <a:r>
              <a:rPr lang="fa-IR" sz="2000" dirty="0" smtClean="0">
                <a:cs typeface="B Roya" panose="00000400000000000000" pitchFamily="2" charset="-78"/>
              </a:rPr>
              <a:t> اتفاق می افتد.</a:t>
            </a:r>
            <a:r>
              <a:rPr lang="fa-IR" sz="2000" b="1" dirty="0" smtClean="0">
                <a:effectLst/>
              </a:rPr>
              <a:t/>
            </a:r>
            <a:br>
              <a:rPr lang="fa-IR" sz="2000" b="1" dirty="0" smtClean="0">
                <a:effectLst/>
              </a:rPr>
            </a:br>
            <a:endParaRPr lang="fa-IR" sz="2000" dirty="0">
              <a:cs typeface="B Roya" panose="00000400000000000000" pitchFamily="2" charset="-78"/>
            </a:endParaRPr>
          </a:p>
        </p:txBody>
      </p:sp>
    </p:spTree>
    <p:extLst>
      <p:ext uri="{BB962C8B-B14F-4D97-AF65-F5344CB8AC3E}">
        <p14:creationId xmlns:p14="http://schemas.microsoft.com/office/powerpoint/2010/main" val="88770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6500" y="-152400"/>
            <a:ext cx="10985500" cy="1371600"/>
          </a:xfrm>
        </p:spPr>
        <p:txBody>
          <a:bodyPr>
            <a:normAutofit/>
          </a:bodyPr>
          <a:lstStyle/>
          <a:p>
            <a:pPr algn="r" rtl="1"/>
            <a:r>
              <a:rPr lang="fa-IR" sz="2800" dirty="0" smtClean="0">
                <a:cs typeface="B Roya" panose="00000400000000000000" pitchFamily="2" charset="-78"/>
              </a:rPr>
              <a:t>به دو شکل زیر توجه فرمایید.</a:t>
            </a:r>
            <a:endParaRPr lang="fa-IR" sz="2800" dirty="0">
              <a:cs typeface="B Roya" panose="00000400000000000000" pitchFamily="2"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92483" y="2019300"/>
            <a:ext cx="7099517" cy="48387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19300"/>
            <a:ext cx="6531928" cy="4838700"/>
          </a:xfrm>
          <a:prstGeom prst="rect">
            <a:avLst/>
          </a:prstGeom>
        </p:spPr>
      </p:pic>
    </p:spTree>
    <p:extLst>
      <p:ext uri="{BB962C8B-B14F-4D97-AF65-F5344CB8AC3E}">
        <p14:creationId xmlns:p14="http://schemas.microsoft.com/office/powerpoint/2010/main" val="3582021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98425"/>
            <a:ext cx="12014200" cy="1590675"/>
          </a:xfrm>
        </p:spPr>
        <p:txBody>
          <a:bodyPr>
            <a:noAutofit/>
          </a:bodyPr>
          <a:lstStyle/>
          <a:p>
            <a:pPr algn="r" rtl="1"/>
            <a:r>
              <a:rPr lang="fa-IR" sz="2000" b="1" dirty="0" smtClean="0">
                <a:cs typeface="B Roya" panose="00000400000000000000" pitchFamily="2" charset="-78"/>
              </a:rPr>
              <a:t>نحوه سیم بندی مقاومت ترمز یا ترمز الکتریکی</a:t>
            </a:r>
            <a:br>
              <a:rPr lang="fa-IR" sz="2000" b="1" dirty="0" smtClean="0">
                <a:cs typeface="B Roya" panose="00000400000000000000" pitchFamily="2" charset="-78"/>
              </a:rPr>
            </a:br>
            <a:r>
              <a:rPr lang="fa-IR" sz="2000" dirty="0" smtClean="0">
                <a:cs typeface="B Roya" panose="00000400000000000000" pitchFamily="2" charset="-78"/>
              </a:rPr>
              <a:t>احتمال دارد پایه ها با عناوین دیگری هم نام برده شود که همه این ها را میتوان با مطالعه دفترچه درایو یاد گرفت مثلا پایه هایی که </a:t>
            </a:r>
            <a:r>
              <a:rPr lang="en-US" sz="2000" dirty="0" smtClean="0">
                <a:cs typeface="B Roya" panose="00000400000000000000" pitchFamily="2" charset="-78"/>
              </a:rPr>
              <a:t>)</a:t>
            </a:r>
            <a:r>
              <a:rPr lang="fa-IR" sz="2000" dirty="0" smtClean="0">
                <a:cs typeface="B Roya" panose="00000400000000000000" pitchFamily="2" charset="-78"/>
              </a:rPr>
              <a:t> + – </a:t>
            </a:r>
            <a:r>
              <a:rPr lang="en-US" sz="2000" dirty="0" smtClean="0">
                <a:cs typeface="B Roya" panose="00000400000000000000" pitchFamily="2" charset="-78"/>
              </a:rPr>
              <a:t> (P1</a:t>
            </a:r>
            <a:r>
              <a:rPr lang="fa-IR" sz="2000" dirty="0" smtClean="0">
                <a:cs typeface="B Roya" panose="00000400000000000000" pitchFamily="2" charset="-78"/>
              </a:rPr>
              <a:t>دارند </a:t>
            </a:r>
            <a:r>
              <a:rPr lang="fa-IR" sz="2000" u="sng" dirty="0" smtClean="0">
                <a:cs typeface="B Roya" panose="00000400000000000000" pitchFamily="2" charset="-78"/>
              </a:rPr>
              <a:t>مثبت و منفی </a:t>
            </a:r>
            <a:r>
              <a:rPr lang="fa-IR" sz="2000" dirty="0" smtClean="0">
                <a:cs typeface="B Roya" panose="00000400000000000000" pitchFamily="2" charset="-78"/>
              </a:rPr>
              <a:t>برای </a:t>
            </a:r>
            <a:r>
              <a:rPr lang="fa-IR" sz="2000" dirty="0" smtClean="0">
                <a:solidFill>
                  <a:srgbClr val="FF0000"/>
                </a:solidFill>
                <a:cs typeface="B Roya" panose="00000400000000000000" pitchFamily="2" charset="-78"/>
              </a:rPr>
              <a:t>واحد ترمز </a:t>
            </a:r>
            <a:r>
              <a:rPr lang="fa-IR" sz="2000" dirty="0" smtClean="0">
                <a:cs typeface="B Roya" panose="00000400000000000000" pitchFamily="2" charset="-78"/>
              </a:rPr>
              <a:t>و </a:t>
            </a:r>
            <a:r>
              <a:rPr lang="en-US" sz="2000" u="sng" dirty="0" smtClean="0">
                <a:cs typeface="B Roya" panose="00000400000000000000" pitchFamily="2" charset="-78"/>
              </a:rPr>
              <a:t>P1</a:t>
            </a:r>
            <a:r>
              <a:rPr lang="fa-IR" sz="2000" u="sng" dirty="0" smtClean="0">
                <a:cs typeface="B Roya" panose="00000400000000000000" pitchFamily="2" charset="-78"/>
              </a:rPr>
              <a:t> و مثبت </a:t>
            </a:r>
            <a:r>
              <a:rPr lang="fa-IR" sz="2000" dirty="0" smtClean="0">
                <a:cs typeface="B Roya" panose="00000400000000000000" pitchFamily="2" charset="-78"/>
              </a:rPr>
              <a:t>برای </a:t>
            </a:r>
            <a:r>
              <a:rPr lang="fa-IR" sz="2000" dirty="0" smtClean="0">
                <a:solidFill>
                  <a:srgbClr val="FF0000"/>
                </a:solidFill>
                <a:cs typeface="B Roya" panose="00000400000000000000" pitchFamily="2" charset="-78"/>
              </a:rPr>
              <a:t>چوک</a:t>
            </a:r>
            <a:r>
              <a:rPr lang="en-US" sz="2000" dirty="0" smtClean="0">
                <a:solidFill>
                  <a:srgbClr val="FF0000"/>
                </a:solidFill>
                <a:cs typeface="B Roya" panose="00000400000000000000" pitchFamily="2" charset="-78"/>
              </a:rPr>
              <a:t> DC </a:t>
            </a:r>
            <a:r>
              <a:rPr lang="fa-IR" sz="2000" dirty="0" smtClean="0">
                <a:cs typeface="B Roya" panose="00000400000000000000" pitchFamily="2" charset="-78"/>
              </a:rPr>
              <a:t>استفاده می شود. پایه هایی که </a:t>
            </a:r>
            <a:r>
              <a:rPr lang="en-US" sz="2000" dirty="0" smtClean="0">
                <a:cs typeface="B Roya" panose="00000400000000000000" pitchFamily="2" charset="-78"/>
              </a:rPr>
              <a:t>)</a:t>
            </a:r>
            <a:r>
              <a:rPr lang="fa-IR" sz="2000" dirty="0" smtClean="0">
                <a:cs typeface="B Roya" panose="00000400000000000000" pitchFamily="2" charset="-78"/>
              </a:rPr>
              <a:t>-</a:t>
            </a:r>
            <a:r>
              <a:rPr lang="en-US" sz="2000" dirty="0" smtClean="0">
                <a:cs typeface="B Roya" panose="00000400000000000000" pitchFamily="2" charset="-78"/>
              </a:rPr>
              <a:t> (P+ B N</a:t>
            </a:r>
            <a:r>
              <a:rPr lang="fa-IR" sz="2000" dirty="0" smtClean="0">
                <a:cs typeface="B Roya" panose="00000400000000000000" pitchFamily="2" charset="-78"/>
              </a:rPr>
              <a:t>دارند پایه </a:t>
            </a:r>
            <a:r>
              <a:rPr lang="en-US" sz="2000" dirty="0" smtClean="0">
                <a:solidFill>
                  <a:srgbClr val="FF0000"/>
                </a:solidFill>
                <a:cs typeface="B Roya" panose="00000400000000000000" pitchFamily="2" charset="-78"/>
              </a:rPr>
              <a:t>P+</a:t>
            </a:r>
            <a:r>
              <a:rPr lang="fa-IR" sz="2000" dirty="0" smtClean="0">
                <a:solidFill>
                  <a:srgbClr val="FF0000"/>
                </a:solidFill>
                <a:cs typeface="B Roya" panose="00000400000000000000" pitchFamily="2" charset="-78"/>
              </a:rPr>
              <a:t> و </a:t>
            </a:r>
            <a:r>
              <a:rPr lang="en-US" sz="2000" dirty="0" smtClean="0">
                <a:solidFill>
                  <a:srgbClr val="FF0000"/>
                </a:solidFill>
                <a:cs typeface="B Roya" panose="00000400000000000000" pitchFamily="2" charset="-78"/>
              </a:rPr>
              <a:t>B</a:t>
            </a:r>
            <a:r>
              <a:rPr lang="fa-IR" sz="2000" dirty="0" smtClean="0">
                <a:solidFill>
                  <a:srgbClr val="FF0000"/>
                </a:solidFill>
                <a:cs typeface="B Roya" panose="00000400000000000000" pitchFamily="2" charset="-78"/>
              </a:rPr>
              <a:t> </a:t>
            </a:r>
            <a:r>
              <a:rPr lang="fa-IR" sz="2000" dirty="0" smtClean="0">
                <a:cs typeface="B Roya" panose="00000400000000000000" pitchFamily="2" charset="-78"/>
              </a:rPr>
              <a:t>را میتوان برای </a:t>
            </a:r>
            <a:r>
              <a:rPr lang="fa-IR" sz="2000" dirty="0" smtClean="0">
                <a:solidFill>
                  <a:srgbClr val="FF0000"/>
                </a:solidFill>
                <a:cs typeface="B Roya" panose="00000400000000000000" pitchFamily="2" charset="-78"/>
              </a:rPr>
              <a:t>مقاومت</a:t>
            </a:r>
            <a:r>
              <a:rPr lang="fa-IR" sz="2000" dirty="0" smtClean="0">
                <a:cs typeface="B Roya" panose="00000400000000000000" pitchFamily="2" charset="-78"/>
              </a:rPr>
              <a:t> استفاده کرد یا از پایه های </a:t>
            </a:r>
            <a:r>
              <a:rPr lang="en-US" sz="2000" dirty="0" smtClean="0">
                <a:solidFill>
                  <a:srgbClr val="FF0000"/>
                </a:solidFill>
                <a:cs typeface="B Roya" panose="00000400000000000000" pitchFamily="2" charset="-78"/>
              </a:rPr>
              <a:t> P+</a:t>
            </a:r>
            <a:r>
              <a:rPr lang="fa-IR" sz="2000" dirty="0" smtClean="0">
                <a:solidFill>
                  <a:srgbClr val="FF0000"/>
                </a:solidFill>
                <a:cs typeface="B Roya" panose="00000400000000000000" pitchFamily="2" charset="-78"/>
              </a:rPr>
              <a:t>و </a:t>
            </a:r>
            <a:r>
              <a:rPr lang="en-US" sz="2000" dirty="0" smtClean="0">
                <a:solidFill>
                  <a:srgbClr val="FF0000"/>
                </a:solidFill>
                <a:cs typeface="B Roya" panose="00000400000000000000" pitchFamily="2" charset="-78"/>
              </a:rPr>
              <a:t>N-</a:t>
            </a:r>
            <a:r>
              <a:rPr lang="fa-IR" sz="2000" dirty="0" smtClean="0">
                <a:solidFill>
                  <a:srgbClr val="FF0000"/>
                </a:solidFill>
                <a:cs typeface="B Roya" panose="00000400000000000000" pitchFamily="2" charset="-78"/>
              </a:rPr>
              <a:t> </a:t>
            </a:r>
            <a:r>
              <a:rPr lang="fa-IR" sz="2000" dirty="0" smtClean="0">
                <a:cs typeface="B Roya" panose="00000400000000000000" pitchFamily="2" charset="-78"/>
              </a:rPr>
              <a:t>برای واحد </a:t>
            </a:r>
            <a:r>
              <a:rPr lang="fa-IR" sz="2000" dirty="0" smtClean="0">
                <a:solidFill>
                  <a:srgbClr val="FF0000"/>
                </a:solidFill>
                <a:cs typeface="B Roya" panose="00000400000000000000" pitchFamily="2" charset="-78"/>
              </a:rPr>
              <a:t>ترمز خارجی</a:t>
            </a:r>
            <a:r>
              <a:rPr lang="fa-IR" sz="2000" dirty="0" smtClean="0">
                <a:cs typeface="B Roya" panose="00000400000000000000" pitchFamily="2" charset="-78"/>
              </a:rPr>
              <a:t>.</a:t>
            </a:r>
            <a:br>
              <a:rPr lang="fa-IR" sz="2000" dirty="0" smtClean="0">
                <a:cs typeface="B Roya" panose="00000400000000000000" pitchFamily="2" charset="-78"/>
              </a:rPr>
            </a:br>
            <a:endParaRPr lang="fa-IR" sz="2000" dirty="0">
              <a:cs typeface="B Roya"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4004" y="1997495"/>
            <a:ext cx="6327996" cy="429443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87313"/>
            <a:ext cx="7315200" cy="4114800"/>
          </a:xfrm>
          <a:prstGeom prst="rect">
            <a:avLst/>
          </a:prstGeom>
        </p:spPr>
      </p:pic>
    </p:spTree>
    <p:extLst>
      <p:ext uri="{BB962C8B-B14F-4D97-AF65-F5344CB8AC3E}">
        <p14:creationId xmlns:p14="http://schemas.microsoft.com/office/powerpoint/2010/main" val="1431990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172</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3ds</vt:lpstr>
      <vt:lpstr>Arial</vt:lpstr>
      <vt:lpstr>B Roya</vt:lpstr>
      <vt:lpstr>B Titr</vt:lpstr>
      <vt:lpstr>Calibri</vt:lpstr>
      <vt:lpstr>Calibri Light</vt:lpstr>
      <vt:lpstr>Times New Roman</vt:lpstr>
      <vt:lpstr>Office Theme</vt:lpstr>
      <vt:lpstr>به نام خدا</vt:lpstr>
      <vt:lpstr>انواع ترمز موتور های الکتریکی</vt:lpstr>
      <vt:lpstr>در هنگام کار با موتور‌های الکتریکی در بسیاری از موارد نیاز است که پس از خاموش کردن موتور محور بلافاصله بایستد تا باعث اختلال در کار نشود، ولی میدانیم که به خاطر اینرسی یا نیروی حاصل از وزن این اتفاق نمی‌افتد. مثلا در اسانسور وقتی کابین به طبقه مورد نظر رسید باید بلافاصله بایستد و بسیاری موارد دیگر پس اهمیت ترمز در موتور‌های الکتریکی واضح است.  انواع ترمز موتور‌های الکتریکی:  ترمز مکانیکی  در این روش ترمز به کمک یک تسمه یا نوار یا روبان مجهز به گوه ‌های چوبی انجام می‌شود. این ترمز دارای قرقره یا چرخ فولادی است که در محیط آن شیار کم عمقی تعبیه شده که در حول آن یک نوار فولادی یا گاهی نوار بافته شده با نخ ضخیم پنبه‌ای فقط یک حلقه پیچیده شده است. طرف داخل نوار مجهز به قطعاتی از چوب گوه مانند است. در انتهای دسته اهرم وزنه‌ای حمل می‌شود که حول تکیه گاه نوسان می‌کند.  با جدا شدن بوبین همراه ولتاژ تغذیه ماشین از منبع تغذیه دسته اهرم ترمز تحت تاثیر وزن وزنه در پایین‌ترین وضعیت قرار گرفته و گیره‌های روی انتهای دیگر اهرم نوار را به سمت چپ کشیده و نوار مجهز به گوه‌های چوبی را محکم به چرخ طیار می‌فشارد و عمل ترمز انجام می‌گیرد.  ترمز‌های مکانیکی بیشتر در پل‌های گردان استفاده می‌شود. در این نوع ترمز انرژی جنبشی در نوار‌ها و گوه‌ها به انرژی حرارتی تبدیل می‌شود. نوع دیگر ترمز مکانیکی مجهز به چرخ ترمز و پیج مخصوص پیچاندن نوار یا تسمه است.  ترمز جریان معکوس  در این روش برای ترمز جهت گردش موتور سه فاز برای چند لحظه کوتاه معکوس شده و سپس قطع می‌شود. برای اینکار جای دوفاز را عوض میکنند. فقط باید توجه شود که باید توسط تایمر و یا روش‌های دیگر قبل اینکه موتور در جهت مخالف شروع به چرخش نماید برق قطع شود.  </vt:lpstr>
      <vt:lpstr>PowerPoint Presentation</vt:lpstr>
      <vt:lpstr>ترمز جریان مستقیم:  در این روش نیاز به موتور با مقاومت اهمی زیاد رتور برای جلوگیری از اسیب دیدن رتور می‌باشد؛ که در این روش پس از قطع جریان متناوب از موتور، استاتور به یک جریان مستقیم وصل میشود که میدان حاصل از جریان مستقیم و میدان حاصل از جریان القایی رتور یک گشتاور ترمزی را ایجاد می‌نمایند.  کاربرد: ماشین ابزار و وسایل نقلیه  ترمز فوق سنکرون:  این روش معمولا در موتور برای کار‌های کششی استفاده می‌شود مثلا در تراموای برقی یا آسانسور. در اثر سرعت ناشی از اینرسی تراموا یا پایین آمدن اطاقک آسانسور سرعت آرمیچر از سرعت بی باری (فکر کنم سرعت سنکرون می گفت بهتر بود) تجاوز می کند و نیرو محرکه از ولتاژ شبکه بیشتر شده و جهت جریان طبق رابطه در آرمیچر عوض می‌شود پس ماشین به صورت ژنراتور عمل می‌کند و به شبکه تغذیه کننده اش که با آن موازی است جریان می‌دهد. ملاحظه می‌شود که نوعی استرداد یا واپس گرفتن انرژی از حالت جنبشی به الکتریکی انجام می‌پذیرد.  ترمز زیر سنکرون:  موتور القایی رتور سیم پیچی شده که دارای مقاومت زیاد رتور می‌باشد را به صورت موتور تکفاز به شبکه وصل می‌کنند یعنی استاتور را به برق تکفاز وصل میکنند که یک گشتاور ترمز به وجود می‌اید که پس از سکون موتور از بین می‌رود.  کاربرد: بالابر‌ها</vt:lpstr>
      <vt:lpstr>ترمز الکتریکی اینورتر (ترمز dc) و مقاومت ترمز چیست؟  از دیگر موارد مهمی که میتوان به آن پرداخت اعمال ترمز بر روی الکتروموتورهای سه فاز هست که در این مقاله آموزش میخواهیم به بحث ترمز الکتریکی اینورتر (ترمز dc) و همچنین مقاومت ترمز بپردازیم.  روش اصلی در ترمز با تزریق ولتاژ DC به این صورت است که یک ولتاژ DC را به سیم پیچ استاتور موتور تزریق می کنند تا یک میدان مغناطیسی ثابت در فاصله هوایی موتور ایجاد شود. این کار را می توان با وصل کردن دو تا از فازهای الکتروموتور به ولتاژ DC وصل کرد و مقدار جریان آن باید حداکثر به اندازه جریان بی باری موتور یا جریان تحریک (فرایند تولید یک میدان مغناطیسی با استفاده از یک جریان الکتریکی را تحریک می گویند) باشد.  علت استفاده از ترمز  dcبه این خاطر هست که در صنعت در بعضی از جاها به توقف کامل نیاز داریم و اگر به حرکت الکتروموتور توجه کرده باشید پس از قطع برق، الکتروموتور بلافاصله نمی ایستد علی الخصوص زمانیکه بار سنگینی به الکتروموتور وصل است تو این کیس میایم از ترمزdc  درایو استفاده می کنیم.  هر وقت بار سنگینی به موتور وصل بود و ما از ترمز  DCاستفاده کردیم چونکه درایو سعی میکند موتور را متوقف کند و درآن لحظه به علت بار سنگین سرعت شفت از سرعت سنکرون بیشتر خواهد شد و در این لحظه موتور روی حالت ژنراتوری خواهد رفت و به درایو ولتاژ می دهد که موجب آسیب رساندن به درایو و سوختن igbt  خواهد شد. بنابراین در این شرایط حتما باید از مقاومت ترمز استفاده کنیم تا این انرژی در مقاومت به صورت گرما تخلیه شود. </vt:lpstr>
      <vt:lpstr>مقاومت ترمز یا ترمز الکتریکی (Braking Resistor)  مقاومت هایی که در درایو استفاده می شوند شبیه به مقاومتی که در الکترونیک به کار می روند نیستند و در اندازه و ابعاد بزرگتری با توان بیشتر ساخته می شوند. وظیفه مقاومت در درایو تخیله کردن انرژی ای هست که از سمت موتور به درایو وارد می شود.  مقدار اهم و توان مقاومت ترمز را از دفترچه همان درایو میتوانیم بفهیم اما نکته ای که هائز اهمیت هست اینه که تمامی درایو ها را نمیتوان یکراست به مقاومت وصل کرد و آن هم به این دلیل که مدار چاپر ندارد.  مدار چاپر (DBU – dynamic brake unit)  کار مدار چاپر یا واحد ترمز این است که تشخیص بدهد ولتاژی از سمت موتور به درایو اعمال می شود یا خیر، که در نهایت آنرا به مقاومت منتقل کند تا آن انرژی تخلیه شود وگرنه آن انرژی به درایو آسیب خواهد رساند. آن دسته از درایو ها که در ترمینال های قدرت، ترمینالB1  و B2 وجود دارد مدار چاپر داخلی داشته و کافیست دو سر مقاومت را به این ترمینال ها وصل کنیم و آن درایو هایی که در ترمینال قدرت، ترمینال هایB1  و B2 وجود نداشته و به جای این دو ترمینالP  و N دارند مدار چاپر داخلی نداشته و باید آن را جداگانه تهیه کرد که آن را واحد ترمز یا یونیت ترمز هم می گویند.  نکته: معمولا درایوهای با ظرفیت بالا نیاز به واحد ترمز دارند.  ارور اور ولتاژ: زمانی رخ می دهد که برق ورودی نوسان داشته باشد یا بخاطر نیروی برگشتی از سمت موتور اتفاق می افتد. </vt:lpstr>
      <vt:lpstr>به دو شکل زیر توجه فرمایید.</vt:lpstr>
      <vt:lpstr>نحوه سیم بندی مقاومت ترمز یا ترمز الکتریکی احتمال دارد پایه ها با عناوین دیگری هم نام برده شود که همه این ها را میتوان با مطالعه دفترچه درایو یاد گرفت مثلا پایه هایی که ) + –  (P1دارند مثبت و منفی برای واحد ترمز و P1 و مثبت برای چوک DC استفاده می شود. پایه هایی که )- (P+ B Nدارند پایه P+ و B را میتوان برای مقاومت استفاده کرد یا از پایه های  P+و N- برای واحد ترمز خارجی. </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Pooria</dc:creator>
  <cp:lastModifiedBy>Pooria</cp:lastModifiedBy>
  <cp:revision>11</cp:revision>
  <dcterms:created xsi:type="dcterms:W3CDTF">2021-05-12T18:11:46Z</dcterms:created>
  <dcterms:modified xsi:type="dcterms:W3CDTF">2021-05-21T12:52:35Z</dcterms:modified>
</cp:coreProperties>
</file>