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56" r:id="rId5"/>
    <p:sldId id="259" r:id="rId6"/>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58E38FA1-1700-4C45-AA6C-99AD5E394843}" type="datetimeFigureOut">
              <a:rPr lang="fa-IR" smtClean="0"/>
              <a:t>11/10/1442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E3C293-E67C-4C7C-8F9B-CAF65833053A}" type="slidenum">
              <a:rPr lang="fa-IR" smtClean="0"/>
              <a:t>‹#›</a:t>
            </a:fld>
            <a:endParaRPr lang="fa-IR"/>
          </a:p>
        </p:txBody>
      </p:sp>
    </p:spTree>
    <p:extLst>
      <p:ext uri="{BB962C8B-B14F-4D97-AF65-F5344CB8AC3E}">
        <p14:creationId xmlns:p14="http://schemas.microsoft.com/office/powerpoint/2010/main" val="3688994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8E38FA1-1700-4C45-AA6C-99AD5E394843}" type="datetimeFigureOut">
              <a:rPr lang="fa-IR" smtClean="0"/>
              <a:t>11/10/1442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E3C293-E67C-4C7C-8F9B-CAF65833053A}" type="slidenum">
              <a:rPr lang="fa-IR" smtClean="0"/>
              <a:t>‹#›</a:t>
            </a:fld>
            <a:endParaRPr lang="fa-IR"/>
          </a:p>
        </p:txBody>
      </p:sp>
    </p:spTree>
    <p:extLst>
      <p:ext uri="{BB962C8B-B14F-4D97-AF65-F5344CB8AC3E}">
        <p14:creationId xmlns:p14="http://schemas.microsoft.com/office/powerpoint/2010/main" val="2154145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8E38FA1-1700-4C45-AA6C-99AD5E394843}" type="datetimeFigureOut">
              <a:rPr lang="fa-IR" smtClean="0"/>
              <a:t>11/10/1442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E3C293-E67C-4C7C-8F9B-CAF65833053A}" type="slidenum">
              <a:rPr lang="fa-IR" smtClean="0"/>
              <a:t>‹#›</a:t>
            </a:fld>
            <a:endParaRPr lang="fa-IR"/>
          </a:p>
        </p:txBody>
      </p:sp>
    </p:spTree>
    <p:extLst>
      <p:ext uri="{BB962C8B-B14F-4D97-AF65-F5344CB8AC3E}">
        <p14:creationId xmlns:p14="http://schemas.microsoft.com/office/powerpoint/2010/main" val="2808271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8E38FA1-1700-4C45-AA6C-99AD5E394843}" type="datetimeFigureOut">
              <a:rPr lang="fa-IR" smtClean="0"/>
              <a:t>11/10/1442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E3C293-E67C-4C7C-8F9B-CAF65833053A}" type="slidenum">
              <a:rPr lang="fa-IR" smtClean="0"/>
              <a:t>‹#›</a:t>
            </a:fld>
            <a:endParaRPr lang="fa-IR"/>
          </a:p>
        </p:txBody>
      </p:sp>
    </p:spTree>
    <p:extLst>
      <p:ext uri="{BB962C8B-B14F-4D97-AF65-F5344CB8AC3E}">
        <p14:creationId xmlns:p14="http://schemas.microsoft.com/office/powerpoint/2010/main" val="703505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8E38FA1-1700-4C45-AA6C-99AD5E394843}" type="datetimeFigureOut">
              <a:rPr lang="fa-IR" smtClean="0"/>
              <a:t>11/10/1442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E3C293-E67C-4C7C-8F9B-CAF65833053A}" type="slidenum">
              <a:rPr lang="fa-IR" smtClean="0"/>
              <a:t>‹#›</a:t>
            </a:fld>
            <a:endParaRPr lang="fa-IR"/>
          </a:p>
        </p:txBody>
      </p:sp>
    </p:spTree>
    <p:extLst>
      <p:ext uri="{BB962C8B-B14F-4D97-AF65-F5344CB8AC3E}">
        <p14:creationId xmlns:p14="http://schemas.microsoft.com/office/powerpoint/2010/main" val="1151603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58E38FA1-1700-4C45-AA6C-99AD5E394843}" type="datetimeFigureOut">
              <a:rPr lang="fa-IR" smtClean="0"/>
              <a:t>11/10/1442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0E3C293-E67C-4C7C-8F9B-CAF65833053A}" type="slidenum">
              <a:rPr lang="fa-IR" smtClean="0"/>
              <a:t>‹#›</a:t>
            </a:fld>
            <a:endParaRPr lang="fa-IR"/>
          </a:p>
        </p:txBody>
      </p:sp>
    </p:spTree>
    <p:extLst>
      <p:ext uri="{BB962C8B-B14F-4D97-AF65-F5344CB8AC3E}">
        <p14:creationId xmlns:p14="http://schemas.microsoft.com/office/powerpoint/2010/main" val="4137249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58E38FA1-1700-4C45-AA6C-99AD5E394843}" type="datetimeFigureOut">
              <a:rPr lang="fa-IR" smtClean="0"/>
              <a:t>11/10/1442</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A0E3C293-E67C-4C7C-8F9B-CAF65833053A}" type="slidenum">
              <a:rPr lang="fa-IR" smtClean="0"/>
              <a:t>‹#›</a:t>
            </a:fld>
            <a:endParaRPr lang="fa-IR"/>
          </a:p>
        </p:txBody>
      </p:sp>
    </p:spTree>
    <p:extLst>
      <p:ext uri="{BB962C8B-B14F-4D97-AF65-F5344CB8AC3E}">
        <p14:creationId xmlns:p14="http://schemas.microsoft.com/office/powerpoint/2010/main" val="668152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58E38FA1-1700-4C45-AA6C-99AD5E394843}" type="datetimeFigureOut">
              <a:rPr lang="fa-IR" smtClean="0"/>
              <a:t>11/10/1442</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A0E3C293-E67C-4C7C-8F9B-CAF65833053A}" type="slidenum">
              <a:rPr lang="fa-IR" smtClean="0"/>
              <a:t>‹#›</a:t>
            </a:fld>
            <a:endParaRPr lang="fa-IR"/>
          </a:p>
        </p:txBody>
      </p:sp>
    </p:spTree>
    <p:extLst>
      <p:ext uri="{BB962C8B-B14F-4D97-AF65-F5344CB8AC3E}">
        <p14:creationId xmlns:p14="http://schemas.microsoft.com/office/powerpoint/2010/main" val="869563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E38FA1-1700-4C45-AA6C-99AD5E394843}" type="datetimeFigureOut">
              <a:rPr lang="fa-IR" smtClean="0"/>
              <a:t>11/10/1442</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A0E3C293-E67C-4C7C-8F9B-CAF65833053A}" type="slidenum">
              <a:rPr lang="fa-IR" smtClean="0"/>
              <a:t>‹#›</a:t>
            </a:fld>
            <a:endParaRPr lang="fa-IR"/>
          </a:p>
        </p:txBody>
      </p:sp>
    </p:spTree>
    <p:extLst>
      <p:ext uri="{BB962C8B-B14F-4D97-AF65-F5344CB8AC3E}">
        <p14:creationId xmlns:p14="http://schemas.microsoft.com/office/powerpoint/2010/main" val="3821567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8E38FA1-1700-4C45-AA6C-99AD5E394843}" type="datetimeFigureOut">
              <a:rPr lang="fa-IR" smtClean="0"/>
              <a:t>11/10/1442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0E3C293-E67C-4C7C-8F9B-CAF65833053A}" type="slidenum">
              <a:rPr lang="fa-IR" smtClean="0"/>
              <a:t>‹#›</a:t>
            </a:fld>
            <a:endParaRPr lang="fa-IR"/>
          </a:p>
        </p:txBody>
      </p:sp>
    </p:spTree>
    <p:extLst>
      <p:ext uri="{BB962C8B-B14F-4D97-AF65-F5344CB8AC3E}">
        <p14:creationId xmlns:p14="http://schemas.microsoft.com/office/powerpoint/2010/main" val="3973232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8E38FA1-1700-4C45-AA6C-99AD5E394843}" type="datetimeFigureOut">
              <a:rPr lang="fa-IR" smtClean="0"/>
              <a:t>11/10/1442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0E3C293-E67C-4C7C-8F9B-CAF65833053A}" type="slidenum">
              <a:rPr lang="fa-IR" smtClean="0"/>
              <a:t>‹#›</a:t>
            </a:fld>
            <a:endParaRPr lang="fa-IR"/>
          </a:p>
        </p:txBody>
      </p:sp>
    </p:spTree>
    <p:extLst>
      <p:ext uri="{BB962C8B-B14F-4D97-AF65-F5344CB8AC3E}">
        <p14:creationId xmlns:p14="http://schemas.microsoft.com/office/powerpoint/2010/main" val="1967199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E38FA1-1700-4C45-AA6C-99AD5E394843}" type="datetimeFigureOut">
              <a:rPr lang="fa-IR" smtClean="0"/>
              <a:t>11/10/1442</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E3C293-E67C-4C7C-8F9B-CAF65833053A}" type="slidenum">
              <a:rPr lang="fa-IR" smtClean="0"/>
              <a:t>‹#›</a:t>
            </a:fld>
            <a:endParaRPr lang="fa-IR"/>
          </a:p>
        </p:txBody>
      </p:sp>
    </p:spTree>
    <p:extLst>
      <p:ext uri="{BB962C8B-B14F-4D97-AF65-F5344CB8AC3E}">
        <p14:creationId xmlns:p14="http://schemas.microsoft.com/office/powerpoint/2010/main" val="2636650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kargosha.com/?a=home.adv_search&amp;content_category=1498&amp;product_category=1226" TargetMode="External"/><Relationship Id="rId2" Type="http://schemas.openxmlformats.org/officeDocument/2006/relationships/hyperlink" Target="https://kargosha.com/fa/content/id/1272/&#1576;&#1585;&#1602;-&#1585;&#1593;&#1575;&#1740;&#1578;-&#1575;&#1589;&#1608;&#1604;-&#1575;&#1740;&#1605;&#1606;&#1740;-&#1608;-&#1662;&#1740;&#1588;&#1711;&#1740;&#1585;&#1740;-&#1575;&#1586;-&#1582;&#1591;&#1585;" TargetMode="Externa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hyperlink" Target="https://kargosha.com/fa/content/id/1214/PDF-&#1585;&#1575;&#1607;&#1606;&#1605;&#1575;&#1740;-&#1591;&#1585;&#1575;&#1581;&#1740;-&#1578;&#1571;&#1587;&#1740;&#1587;&#1575;&#1578;-&#1576;&#1585;&#1602;&#1740;-&#1587;&#1575;&#1582;&#1578;&#1605;&#1575;&#1606;"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rtl="1"/>
            <a:r>
              <a:rPr lang="fa-IR" sz="6600" dirty="0" smtClean="0">
                <a:cs typeface="B Titr" panose="00000700000000000000" pitchFamily="2" charset="-78"/>
              </a:rPr>
              <a:t>به نام خدا</a:t>
            </a:r>
            <a:endParaRPr lang="fa-IR" sz="6600" dirty="0">
              <a:cs typeface="B Titr" panose="00000700000000000000" pitchFamily="2" charset="-78"/>
            </a:endParaRPr>
          </a:p>
        </p:txBody>
      </p:sp>
    </p:spTree>
    <p:extLst>
      <p:ext uri="{BB962C8B-B14F-4D97-AF65-F5344CB8AC3E}">
        <p14:creationId xmlns:p14="http://schemas.microsoft.com/office/powerpoint/2010/main" val="46322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 y="2117725"/>
            <a:ext cx="10515600" cy="1325563"/>
          </a:xfrm>
        </p:spPr>
        <p:txBody>
          <a:bodyPr>
            <a:normAutofit/>
          </a:bodyPr>
          <a:lstStyle/>
          <a:p>
            <a:pPr algn="ctr" rtl="1"/>
            <a:r>
              <a:rPr lang="fa-IR" dirty="0" smtClean="0">
                <a:cs typeface="B Titr" panose="00000700000000000000" pitchFamily="2" charset="-78"/>
              </a:rPr>
              <a:t>استاندارد های صنعت برق</a:t>
            </a:r>
            <a:endParaRPr lang="fa-IR" dirty="0">
              <a:latin typeface="3ds" panose="02000503020000020004" pitchFamily="2" charset="0"/>
              <a:cs typeface="B Titr" panose="00000700000000000000" pitchFamily="2" charset="-78"/>
            </a:endParaRPr>
          </a:p>
        </p:txBody>
      </p:sp>
    </p:spTree>
    <p:extLst>
      <p:ext uri="{BB962C8B-B14F-4D97-AF65-F5344CB8AC3E}">
        <p14:creationId xmlns:p14="http://schemas.microsoft.com/office/powerpoint/2010/main" val="2432993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619125"/>
            <a:ext cx="11722100" cy="1425575"/>
          </a:xfrm>
        </p:spPr>
        <p:txBody>
          <a:bodyPr>
            <a:noAutofit/>
          </a:bodyPr>
          <a:lstStyle/>
          <a:p>
            <a:pPr algn="r" rtl="1"/>
            <a:r>
              <a:rPr lang="fa-IR" sz="2000" dirty="0" smtClean="0">
                <a:cs typeface="B Roya" panose="00000400000000000000" pitchFamily="2" charset="-78"/>
              </a:rPr>
              <a:t>استانداردهای موتور را می توان به دو دسته عمده تقسیم بندی کرد: </a:t>
            </a:r>
            <a:r>
              <a:rPr lang="en-US" sz="2000" dirty="0" smtClean="0">
                <a:cs typeface="B Roya" panose="00000400000000000000" pitchFamily="2" charset="-78"/>
              </a:rPr>
              <a:t> </a:t>
            </a:r>
            <a:r>
              <a:rPr lang="en-US" sz="2000" dirty="0" smtClean="0">
                <a:solidFill>
                  <a:srgbClr val="FF0000"/>
                </a:solidFill>
                <a:cs typeface="B Roya" panose="00000400000000000000" pitchFamily="2" charset="-78"/>
              </a:rPr>
              <a:t>NEMA</a:t>
            </a:r>
            <a:r>
              <a:rPr lang="en-US" sz="2000" dirty="0" smtClean="0">
                <a:cs typeface="B Roya" panose="00000400000000000000" pitchFamily="2" charset="-78"/>
              </a:rPr>
              <a:t> </a:t>
            </a:r>
            <a:r>
              <a:rPr lang="fa-IR" sz="2000" dirty="0" smtClean="0">
                <a:cs typeface="B Roya" panose="00000400000000000000" pitchFamily="2" charset="-78"/>
              </a:rPr>
              <a:t>و دسته دیگر </a:t>
            </a:r>
            <a:r>
              <a:rPr lang="en-US" sz="2000" dirty="0" smtClean="0">
                <a:cs typeface="B Roya" panose="00000400000000000000" pitchFamily="2" charset="-78"/>
              </a:rPr>
              <a:t>) </a:t>
            </a:r>
            <a:r>
              <a:rPr lang="en-US" sz="2000" dirty="0" smtClean="0">
                <a:solidFill>
                  <a:srgbClr val="FF0000"/>
                </a:solidFill>
                <a:cs typeface="B Roya" panose="00000400000000000000" pitchFamily="2" charset="-78"/>
              </a:rPr>
              <a:t>IEC</a:t>
            </a:r>
            <a:r>
              <a:rPr lang="fa-IR" sz="2000" dirty="0" smtClean="0">
                <a:cs typeface="B Roya" panose="00000400000000000000" pitchFamily="2" charset="-78"/>
              </a:rPr>
              <a:t>با مشتقات آن). در </a:t>
            </a:r>
            <a:r>
              <a:rPr lang="fa-IR" sz="2000" u="sng" dirty="0" smtClean="0">
                <a:cs typeface="B Roya" panose="00000400000000000000" pitchFamily="2" charset="-78"/>
              </a:rPr>
              <a:t>آمریکای شمالی</a:t>
            </a:r>
            <a:r>
              <a:rPr lang="fa-IR" sz="2000" dirty="0" smtClean="0">
                <a:cs typeface="B Roya" panose="00000400000000000000" pitchFamily="2" charset="-78"/>
              </a:rPr>
              <a:t> از استاندارد </a:t>
            </a:r>
            <a:r>
              <a:rPr lang="en-US" sz="2000" dirty="0" smtClean="0">
                <a:solidFill>
                  <a:srgbClr val="FF0000"/>
                </a:solidFill>
                <a:cs typeface="B Roya" panose="00000400000000000000" pitchFamily="2" charset="-78"/>
              </a:rPr>
              <a:t>NEMA</a:t>
            </a:r>
            <a:r>
              <a:rPr lang="en-US" sz="2000" dirty="0" smtClean="0">
                <a:cs typeface="B Roya" panose="00000400000000000000" pitchFamily="2" charset="-78"/>
              </a:rPr>
              <a:t> </a:t>
            </a:r>
            <a:r>
              <a:rPr lang="fa-IR" sz="2000" dirty="0" smtClean="0">
                <a:cs typeface="B Roya" panose="00000400000000000000" pitchFamily="2" charset="-78"/>
              </a:rPr>
              <a:t> که توسط اتحادیه ملی سازندگان وسایل الکتریکی تنظیم شده است استفاده می کنند، استاندارد</a:t>
            </a:r>
            <a:r>
              <a:rPr lang="en-US" sz="2000" dirty="0" smtClean="0">
                <a:cs typeface="B Roya" panose="00000400000000000000" pitchFamily="2" charset="-78"/>
              </a:rPr>
              <a:t>NEMA MG1 </a:t>
            </a:r>
            <a:r>
              <a:rPr lang="fa-IR" sz="2000" dirty="0" smtClean="0">
                <a:cs typeface="B Roya" panose="00000400000000000000" pitchFamily="2" charset="-78"/>
              </a:rPr>
              <a:t> استانداردی است که در مورد موتورهای القایی می باشد.</a:t>
            </a:r>
            <a:br>
              <a:rPr lang="fa-IR" sz="2000" dirty="0" smtClean="0">
                <a:cs typeface="B Roya" panose="00000400000000000000" pitchFamily="2" charset="-78"/>
              </a:rPr>
            </a:br>
            <a:r>
              <a:rPr lang="fa-IR" sz="2000" dirty="0" smtClean="0">
                <a:cs typeface="B Roya" panose="00000400000000000000" pitchFamily="2" charset="-78"/>
              </a:rPr>
              <a:t>در بقیه قسمتهای دنیا از استاندارد کمیسیون بین المللی الکتروتکنیک</a:t>
            </a:r>
            <a:r>
              <a:rPr lang="en-US" sz="2000" dirty="0" smtClean="0">
                <a:cs typeface="B Roya" panose="00000400000000000000" pitchFamily="2" charset="-78"/>
              </a:rPr>
              <a:t> (</a:t>
            </a:r>
            <a:r>
              <a:rPr lang="en-US" sz="2000" dirty="0" smtClean="0">
                <a:cs typeface="B Roya" panose="00000400000000000000" pitchFamily="2" charset="-78"/>
              </a:rPr>
              <a:t>International </a:t>
            </a:r>
            <a:r>
              <a:rPr lang="en-US" sz="2000" dirty="0" err="1" smtClean="0">
                <a:cs typeface="B Roya" panose="00000400000000000000" pitchFamily="2" charset="-78"/>
              </a:rPr>
              <a:t>Electrotechnical</a:t>
            </a:r>
            <a:r>
              <a:rPr lang="en-US" sz="2000" dirty="0" smtClean="0">
                <a:cs typeface="B Roya" panose="00000400000000000000" pitchFamily="2" charset="-78"/>
              </a:rPr>
              <a:t> commission</a:t>
            </a:r>
            <a:r>
              <a:rPr lang="en-US" sz="2000" dirty="0" smtClean="0">
                <a:cs typeface="B Roya" panose="00000400000000000000" pitchFamily="2" charset="-78"/>
              </a:rPr>
              <a:t>) </a:t>
            </a:r>
            <a:r>
              <a:rPr lang="fa-IR" sz="2000" dirty="0" smtClean="0">
                <a:cs typeface="B Roya" panose="00000400000000000000" pitchFamily="2" charset="-78"/>
              </a:rPr>
              <a:t>که مخفف آن </a:t>
            </a:r>
            <a:r>
              <a:rPr lang="en-US" sz="2000" dirty="0" smtClean="0">
                <a:cs typeface="B Roya" panose="00000400000000000000" pitchFamily="2" charset="-78"/>
              </a:rPr>
              <a:t>IEC </a:t>
            </a:r>
            <a:r>
              <a:rPr lang="fa-IR" sz="2000" dirty="0" smtClean="0">
                <a:cs typeface="B Roya" panose="00000400000000000000" pitchFamily="2" charset="-78"/>
              </a:rPr>
              <a:t>است استفاده می کنند. در خیلی از کشورها استانداردهایی مشابه با</a:t>
            </a:r>
            <a:r>
              <a:rPr lang="en-US" sz="2000" dirty="0" smtClean="0">
                <a:cs typeface="B Roya" panose="00000400000000000000" pitchFamily="2" charset="-78"/>
              </a:rPr>
              <a:t>IEC </a:t>
            </a:r>
            <a:r>
              <a:rPr lang="fa-IR" sz="2000" dirty="0" smtClean="0">
                <a:cs typeface="B Roya" panose="00000400000000000000" pitchFamily="2" charset="-78"/>
              </a:rPr>
              <a:t> تدوین شده است. که در ایران استاندارد </a:t>
            </a:r>
            <a:r>
              <a:rPr lang="en-US" sz="2000" dirty="0" smtClean="0">
                <a:cs typeface="B Roya" panose="00000400000000000000" pitchFamily="2" charset="-78"/>
              </a:rPr>
              <a:t>IEC 60034</a:t>
            </a:r>
            <a:r>
              <a:rPr lang="fa-IR" sz="2000" dirty="0" smtClean="0">
                <a:cs typeface="B Roya" panose="00000400000000000000" pitchFamily="2" charset="-78"/>
              </a:rPr>
              <a:t> ترجمه شده و تحت شماره استاندارد </a:t>
            </a:r>
            <a:r>
              <a:rPr lang="en-US" sz="2000" dirty="0" smtClean="0">
                <a:cs typeface="B Roya" panose="00000400000000000000" pitchFamily="2" charset="-78"/>
              </a:rPr>
              <a:t>ISIRI 3772</a:t>
            </a:r>
            <a:r>
              <a:rPr lang="fa-IR" sz="2000" dirty="0" smtClean="0">
                <a:cs typeface="B Roya" panose="00000400000000000000" pitchFamily="2" charset="-78"/>
              </a:rPr>
              <a:t> منتشر شده است. از اینرو در دو پست مختلف ابتدا به نحوه پلاک خوانی موتورهای استاندارد </a:t>
            </a:r>
            <a:r>
              <a:rPr lang="en-US" sz="2000" dirty="0" smtClean="0">
                <a:cs typeface="B Roya" panose="00000400000000000000" pitchFamily="2" charset="-78"/>
              </a:rPr>
              <a:t>NEMA </a:t>
            </a:r>
            <a:r>
              <a:rPr lang="fa-IR" sz="2000" dirty="0" smtClean="0">
                <a:cs typeface="B Roya" panose="00000400000000000000" pitchFamily="2" charset="-78"/>
              </a:rPr>
              <a:t> خواهیم پرداخت و در ادامه در پست دیگر تفاوت موتورهای تولید شده تحت استاندارد </a:t>
            </a:r>
            <a:r>
              <a:rPr lang="en-US" sz="2000" dirty="0" smtClean="0">
                <a:cs typeface="B Roya" panose="00000400000000000000" pitchFamily="2" charset="-78"/>
              </a:rPr>
              <a:t> IEC </a:t>
            </a:r>
            <a:r>
              <a:rPr lang="fa-IR" sz="2000" dirty="0" smtClean="0">
                <a:cs typeface="B Roya" panose="00000400000000000000" pitchFamily="2" charset="-78"/>
              </a:rPr>
              <a:t>با این موتورها را مورد بررسی قرار خواهیم داد.</a:t>
            </a:r>
            <a:br>
              <a:rPr lang="fa-IR" sz="2000" dirty="0" smtClean="0">
                <a:cs typeface="B Roya" panose="00000400000000000000" pitchFamily="2" charset="-78"/>
              </a:rPr>
            </a:br>
            <a:endParaRPr lang="fa-IR" sz="2000" dirty="0">
              <a:cs typeface="B Roya" panose="00000400000000000000" pitchFamily="2" charset="-78"/>
            </a:endParaRPr>
          </a:p>
        </p:txBody>
      </p:sp>
    </p:spTree>
    <p:extLst>
      <p:ext uri="{BB962C8B-B14F-4D97-AF65-F5344CB8AC3E}">
        <p14:creationId xmlns:p14="http://schemas.microsoft.com/office/powerpoint/2010/main" val="2621009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8000" y="-1079500"/>
            <a:ext cx="11684000" cy="4660900"/>
          </a:xfrm>
        </p:spPr>
        <p:txBody>
          <a:bodyPr>
            <a:noAutofit/>
          </a:bodyPr>
          <a:lstStyle/>
          <a:p>
            <a:pPr algn="r" rtl="1"/>
            <a:r>
              <a:rPr lang="fa-IR" sz="2000" dirty="0" smtClean="0">
                <a:effectLst/>
                <a:cs typeface="B Roya" panose="00000400000000000000" pitchFamily="2" charset="-78"/>
              </a:rPr>
              <a:t/>
            </a:r>
            <a:br>
              <a:rPr lang="fa-IR" sz="2000" dirty="0" smtClean="0">
                <a:effectLst/>
                <a:cs typeface="B Roya" panose="00000400000000000000" pitchFamily="2" charset="-78"/>
              </a:rPr>
            </a:br>
            <a:r>
              <a:rPr lang="fa-IR" sz="2000" dirty="0">
                <a:cs typeface="B Roya" panose="00000400000000000000" pitchFamily="2" charset="-78"/>
              </a:rPr>
              <a:t/>
            </a:r>
            <a:br>
              <a:rPr lang="fa-IR" sz="2000" dirty="0">
                <a:cs typeface="B Roya" panose="00000400000000000000" pitchFamily="2" charset="-78"/>
              </a:rPr>
            </a:br>
            <a:r>
              <a:rPr lang="fa-IR" sz="2800" dirty="0" smtClean="0">
                <a:latin typeface="3ds" panose="02000503020000020004" pitchFamily="2" charset="0"/>
                <a:cs typeface="B Titr" panose="00000700000000000000" pitchFamily="2" charset="-78"/>
              </a:rPr>
              <a:t>استاندارد </a:t>
            </a:r>
            <a:r>
              <a:rPr lang="en-US" sz="2800" dirty="0" smtClean="0">
                <a:latin typeface="3ds" panose="02000503020000020004" pitchFamily="2" charset="0"/>
                <a:cs typeface="B Titr" panose="00000700000000000000" pitchFamily="2" charset="-78"/>
              </a:rPr>
              <a:t>NEMA</a:t>
            </a:r>
            <a:r>
              <a:rPr lang="fa-IR" sz="2800" dirty="0" smtClean="0">
                <a:latin typeface="3ds" panose="02000503020000020004" pitchFamily="2" charset="0"/>
                <a:cs typeface="B Titr" panose="00000700000000000000" pitchFamily="2" charset="-78"/>
              </a:rPr>
              <a:t/>
            </a:r>
            <a:br>
              <a:rPr lang="fa-IR" sz="2800" dirty="0" smtClean="0">
                <a:latin typeface="3ds" panose="02000503020000020004" pitchFamily="2" charset="0"/>
                <a:cs typeface="B Titr" panose="00000700000000000000" pitchFamily="2" charset="-78"/>
              </a:rPr>
            </a:br>
            <a:r>
              <a:rPr lang="fa-IR" sz="2000" dirty="0" smtClean="0">
                <a:cs typeface="B Roya" panose="00000400000000000000" pitchFamily="2" charset="-78"/>
              </a:rPr>
              <a:t/>
            </a:r>
            <a:br>
              <a:rPr lang="fa-IR" sz="2000" dirty="0" smtClean="0">
                <a:cs typeface="B Roya" panose="00000400000000000000" pitchFamily="2" charset="-78"/>
              </a:rPr>
            </a:br>
            <a:r>
              <a:rPr lang="fa-IR" sz="2000" dirty="0" smtClean="0">
                <a:effectLst/>
                <a:cs typeface="B Roya" panose="00000400000000000000" pitchFamily="2" charset="-78"/>
              </a:rPr>
              <a:t>انجمن ملی تولید کنندگان </a:t>
            </a:r>
            <a:r>
              <a:rPr lang="fa-IR" sz="2000" dirty="0" smtClean="0">
                <a:effectLst/>
                <a:cs typeface="B Roya" panose="00000400000000000000" pitchFamily="2" charset="-78"/>
                <a:hlinkClick r:id="rId2"/>
              </a:rPr>
              <a:t>برق</a:t>
            </a:r>
            <a:r>
              <a:rPr lang="en-US" sz="2000" dirty="0" smtClean="0">
                <a:effectLst/>
                <a:cs typeface="B Roya" panose="00000400000000000000" pitchFamily="2" charset="-78"/>
              </a:rPr>
              <a:t> </a:t>
            </a:r>
            <a:r>
              <a:rPr lang="en-US" sz="2000" dirty="0" smtClean="0">
                <a:cs typeface="B Roya" panose="00000400000000000000" pitchFamily="2" charset="-78"/>
              </a:rPr>
              <a:t>(</a:t>
            </a:r>
            <a:r>
              <a:rPr lang="en-US" sz="2000" b="1" dirty="0" smtClean="0">
                <a:solidFill>
                  <a:srgbClr val="FF0000"/>
                </a:solidFill>
                <a:effectLst/>
                <a:cs typeface="B Roya" panose="00000400000000000000" pitchFamily="2" charset="-78"/>
              </a:rPr>
              <a:t>NEMA</a:t>
            </a:r>
            <a:r>
              <a:rPr lang="en-US" sz="2000" dirty="0" smtClean="0">
                <a:cs typeface="B Roya" panose="00000400000000000000" pitchFamily="2" charset="-78"/>
              </a:rPr>
              <a:t>)</a:t>
            </a:r>
            <a:r>
              <a:rPr lang="en-US" sz="2000" b="1" dirty="0" smtClean="0">
                <a:effectLst/>
                <a:cs typeface="B Roya" panose="00000400000000000000" pitchFamily="2" charset="-78"/>
              </a:rPr>
              <a:t> </a:t>
            </a:r>
            <a:r>
              <a:rPr lang="fa-IR" sz="2000" dirty="0" smtClean="0">
                <a:effectLst/>
                <a:cs typeface="B Roya" panose="00000400000000000000" pitchFamily="2" charset="-78"/>
              </a:rPr>
              <a:t>یک سازمان مرتبط با تولید کنندگان ایالات متحده آمریکا است که</a:t>
            </a:r>
            <a:r>
              <a:rPr lang="fa-IR" sz="2000" b="1" dirty="0" smtClean="0">
                <a:effectLst/>
                <a:cs typeface="B Roya" panose="00000400000000000000" pitchFamily="2" charset="-78"/>
              </a:rPr>
              <a:t> فعالانه مشخصات محصول استاندارد شده برای دستگاه های الکتریکی را ارتقاء می دهد. در حالی که </a:t>
            </a:r>
            <a:r>
              <a:rPr lang="en-US" sz="2000" b="1" dirty="0" smtClean="0">
                <a:effectLst/>
                <a:cs typeface="B Roya" panose="00000400000000000000" pitchFamily="2" charset="-78"/>
              </a:rPr>
              <a:t> NEMA</a:t>
            </a:r>
            <a:r>
              <a:rPr lang="fa-IR" sz="2000" b="1" dirty="0" smtClean="0">
                <a:effectLst/>
                <a:cs typeface="B Roya" panose="00000400000000000000" pitchFamily="2" charset="-78"/>
              </a:rPr>
              <a:t>در واقع محصولات را تست و آزمایش نمی کند، معیارهای ساخت و عملکرد را برای </a:t>
            </a:r>
            <a:r>
              <a:rPr lang="fa-IR" sz="2000" b="1" dirty="0" smtClean="0">
                <a:solidFill>
                  <a:srgbClr val="FF0000"/>
                </a:solidFill>
                <a:effectLst/>
                <a:cs typeface="B Roya" panose="00000400000000000000" pitchFamily="2" charset="-78"/>
              </a:rPr>
              <a:t>محفظه ها</a:t>
            </a:r>
            <a:r>
              <a:rPr lang="fa-IR" sz="2000" b="1" dirty="0" smtClean="0">
                <a:effectLst/>
                <a:cs typeface="B Roya" panose="00000400000000000000" pitchFamily="2" charset="-78"/>
              </a:rPr>
              <a:t>یی</a:t>
            </a:r>
            <a:r>
              <a:rPr lang="en-US" sz="2000" b="1" dirty="0" smtClean="0">
                <a:effectLst/>
                <a:cs typeface="B Roya" panose="00000400000000000000" pitchFamily="2" charset="-78"/>
              </a:rPr>
              <a:t>(</a:t>
            </a:r>
            <a:r>
              <a:rPr lang="en-US" sz="2000" b="1" dirty="0" smtClean="0">
                <a:solidFill>
                  <a:srgbClr val="FF0000"/>
                </a:solidFill>
                <a:effectLst/>
                <a:cs typeface="B Roya" panose="00000400000000000000" pitchFamily="2" charset="-78"/>
              </a:rPr>
              <a:t>Enclosures</a:t>
            </a:r>
            <a:r>
              <a:rPr lang="en-US" sz="2000" b="1" dirty="0" smtClean="0">
                <a:effectLst/>
                <a:cs typeface="B Roya" panose="00000400000000000000" pitchFamily="2" charset="-78"/>
              </a:rPr>
              <a:t>) </a:t>
            </a:r>
            <a:r>
              <a:rPr lang="fa-IR" sz="2000" b="1" dirty="0" smtClean="0">
                <a:effectLst/>
                <a:cs typeface="B Roya" panose="00000400000000000000" pitchFamily="2" charset="-78"/>
              </a:rPr>
              <a:t> که برای محیط های خاص طراحی شده اند تعیین می کند.</a:t>
            </a:r>
            <a:r>
              <a:rPr lang="fa-IR" sz="2000" dirty="0" smtClean="0">
                <a:effectLst/>
                <a:cs typeface="B Roya" panose="00000400000000000000" pitchFamily="2" charset="-78"/>
              </a:rPr>
              <a:t/>
            </a:r>
            <a:br>
              <a:rPr lang="fa-IR" sz="2000" dirty="0" smtClean="0">
                <a:effectLst/>
                <a:cs typeface="B Roya" panose="00000400000000000000" pitchFamily="2" charset="-78"/>
              </a:rPr>
            </a:br>
            <a:r>
              <a:rPr lang="fa-IR" sz="2000" dirty="0" smtClean="0">
                <a:effectLst/>
                <a:cs typeface="B Roya" panose="00000400000000000000" pitchFamily="2" charset="-78"/>
              </a:rPr>
              <a:t>استانداردهای </a:t>
            </a:r>
            <a:r>
              <a:rPr lang="en-US" sz="2000" b="1" dirty="0" smtClean="0">
                <a:effectLst/>
                <a:cs typeface="B Roya" panose="00000400000000000000" pitchFamily="2" charset="-78"/>
              </a:rPr>
              <a:t>NEMA</a:t>
            </a:r>
            <a:r>
              <a:rPr lang="fa-IR" sz="2000" b="1" dirty="0" smtClean="0">
                <a:effectLst/>
                <a:cs typeface="B Roya" panose="00000400000000000000" pitchFamily="2" charset="-78"/>
              </a:rPr>
              <a:t> </a:t>
            </a:r>
            <a:r>
              <a:rPr lang="fa-IR" sz="2000" dirty="0" smtClean="0">
                <a:effectLst/>
                <a:cs typeface="B Roya" panose="00000400000000000000" pitchFamily="2" charset="-78"/>
              </a:rPr>
              <a:t>هر نوع محفظه (شامل</a:t>
            </a:r>
            <a:r>
              <a:rPr lang="fa-IR" sz="2000" b="1" dirty="0" smtClean="0">
                <a:effectLst/>
                <a:cs typeface="B Roya" panose="00000400000000000000" pitchFamily="2" charset="-78"/>
              </a:rPr>
              <a:t> بدنه تابلوهای برق، جعبه های تقسیم و ...</a:t>
            </a:r>
            <a:r>
              <a:rPr lang="fa-IR" sz="2000" dirty="0" smtClean="0">
                <a:effectLst/>
                <a:cs typeface="B Roya" panose="00000400000000000000" pitchFamily="2" charset="-78"/>
              </a:rPr>
              <a:t>) را از لحاظ شرایط عمومی و عملیاتی توصیف می کند و به طور خاص اشاره به جزئیات ساخت و ساز این محفظه ها ندارد. به عبارت دیگر، </a:t>
            </a:r>
            <a:r>
              <a:rPr lang="en-US" sz="2000" b="1" dirty="0" smtClean="0">
                <a:effectLst/>
                <a:cs typeface="B Roya" panose="00000400000000000000" pitchFamily="2" charset="-78"/>
              </a:rPr>
              <a:t>NEMA</a:t>
            </a:r>
            <a:r>
              <a:rPr lang="fa-IR" sz="2000" dirty="0" smtClean="0">
                <a:effectLst/>
                <a:cs typeface="B Roya" panose="00000400000000000000" pitchFamily="2" charset="-78"/>
              </a:rPr>
              <a:t>مشخص می کند که یک محفظه چگونه باید باشد و به نه نحوه ساخت آن اشاره ای نمی کند. این موضوع در مورد </a:t>
            </a:r>
            <a:r>
              <a:rPr lang="fa-IR" sz="2000" dirty="0" smtClean="0">
                <a:effectLst/>
                <a:cs typeface="B Roya" panose="00000400000000000000" pitchFamily="2" charset="-78"/>
                <a:hlinkClick r:id="rId3"/>
              </a:rPr>
              <a:t>استاندارد</a:t>
            </a:r>
            <a:r>
              <a:rPr lang="fa-IR" sz="2000" dirty="0" smtClean="0">
                <a:effectLst/>
                <a:cs typeface="B Roya" panose="00000400000000000000" pitchFamily="2" charset="-78"/>
              </a:rPr>
              <a:t> </a:t>
            </a:r>
            <a:r>
              <a:rPr lang="en-US" sz="2000" dirty="0" smtClean="0">
                <a:effectLst/>
                <a:cs typeface="B Roya" panose="00000400000000000000" pitchFamily="2" charset="-78"/>
              </a:rPr>
              <a:t> </a:t>
            </a:r>
            <a:r>
              <a:rPr lang="en-US" sz="2000" b="1" dirty="0" smtClean="0">
                <a:effectLst/>
                <a:cs typeface="B Roya" panose="00000400000000000000" pitchFamily="2" charset="-78"/>
              </a:rPr>
              <a:t>E</a:t>
            </a:r>
            <a:r>
              <a:rPr lang="en-US" sz="2000" dirty="0" smtClean="0">
                <a:effectLst/>
                <a:cs typeface="B Roya" panose="00000400000000000000" pitchFamily="2" charset="-78"/>
              </a:rPr>
              <a:t>N </a:t>
            </a:r>
            <a:r>
              <a:rPr lang="en-US" sz="2000" b="1" dirty="0" smtClean="0">
                <a:effectLst/>
                <a:cs typeface="B Roya" panose="00000400000000000000" pitchFamily="2" charset="-78"/>
              </a:rPr>
              <a:t>60</a:t>
            </a:r>
            <a:r>
              <a:rPr lang="en-US" sz="2000" dirty="0" smtClean="0">
                <a:effectLst/>
                <a:cs typeface="B Roya" panose="00000400000000000000" pitchFamily="2" charset="-78"/>
              </a:rPr>
              <a:t>.</a:t>
            </a:r>
            <a:r>
              <a:rPr lang="en-US" sz="2000" b="1" dirty="0" smtClean="0">
                <a:effectLst/>
                <a:cs typeface="B Roya" panose="00000400000000000000" pitchFamily="2" charset="-78"/>
              </a:rPr>
              <a:t>529</a:t>
            </a:r>
            <a:r>
              <a:rPr lang="en-US" sz="2000" dirty="0" smtClean="0">
                <a:effectLst/>
                <a:cs typeface="B Roya" panose="00000400000000000000" pitchFamily="2" charset="-78"/>
              </a:rPr>
              <a:t>/</a:t>
            </a:r>
            <a:r>
              <a:rPr lang="en-US" sz="2000" b="1" dirty="0" smtClean="0">
                <a:effectLst/>
                <a:cs typeface="B Roya" panose="00000400000000000000" pitchFamily="2" charset="-78"/>
              </a:rPr>
              <a:t>IEC 529</a:t>
            </a:r>
            <a:r>
              <a:rPr lang="fa-IR" sz="2000" dirty="0" smtClean="0">
                <a:effectLst/>
                <a:cs typeface="B Roya" panose="00000400000000000000" pitchFamily="2" charset="-78"/>
              </a:rPr>
              <a:t>نیز صدق می کند. </a:t>
            </a:r>
            <a:br>
              <a:rPr lang="fa-IR" sz="2000" dirty="0" smtClean="0">
                <a:effectLst/>
                <a:cs typeface="B Roya" panose="00000400000000000000" pitchFamily="2" charset="-78"/>
              </a:rPr>
            </a:br>
            <a:r>
              <a:rPr lang="fa-IR" sz="2000" dirty="0" smtClean="0">
                <a:effectLst/>
                <a:cs typeface="B Roya" panose="00000400000000000000" pitchFamily="2" charset="-78"/>
              </a:rPr>
              <a:t>معیارهای عملکرد </a:t>
            </a:r>
            <a:r>
              <a:rPr lang="en-US" sz="2000" dirty="0" smtClean="0">
                <a:effectLst/>
                <a:cs typeface="B Roya" panose="00000400000000000000" pitchFamily="2" charset="-78"/>
              </a:rPr>
              <a:t> </a:t>
            </a:r>
            <a:r>
              <a:rPr lang="en-US" sz="2000" b="1" dirty="0" smtClean="0">
                <a:effectLst/>
                <a:cs typeface="B Roya" panose="00000400000000000000" pitchFamily="2" charset="-78"/>
              </a:rPr>
              <a:t>NEMA</a:t>
            </a:r>
            <a:r>
              <a:rPr lang="fa-IR" sz="2000" dirty="0" smtClean="0">
                <a:effectLst/>
                <a:cs typeface="B Roya" panose="00000400000000000000" pitchFamily="2" charset="-78"/>
              </a:rPr>
              <a:t>و روش های آزمون توسط آزمایشگاه های</a:t>
            </a:r>
            <a:r>
              <a:rPr lang="en-US" sz="2000" dirty="0" smtClean="0">
                <a:effectLst/>
                <a:cs typeface="B Roya" panose="00000400000000000000" pitchFamily="2" charset="-78"/>
              </a:rPr>
              <a:t>(</a:t>
            </a:r>
            <a:r>
              <a:rPr lang="en-US" sz="2000" b="1" dirty="0" smtClean="0">
                <a:effectLst/>
                <a:cs typeface="B Roya" panose="00000400000000000000" pitchFamily="2" charset="-78"/>
              </a:rPr>
              <a:t>UL</a:t>
            </a:r>
            <a:r>
              <a:rPr lang="en-US" sz="2000" dirty="0" smtClean="0">
                <a:effectLst/>
                <a:cs typeface="B Roya" panose="00000400000000000000" pitchFamily="2" charset="-78"/>
              </a:rPr>
              <a:t>) </a:t>
            </a:r>
            <a:r>
              <a:rPr lang="fa-IR" sz="2000" dirty="0" smtClean="0">
                <a:effectLst/>
                <a:cs typeface="B Roya" panose="00000400000000000000" pitchFamily="2" charset="-78"/>
              </a:rPr>
              <a:t> و انجمن استاندارد کانادا </a:t>
            </a:r>
            <a:r>
              <a:rPr lang="en-US" sz="2000" dirty="0" smtClean="0">
                <a:effectLst/>
                <a:cs typeface="B Roya" panose="00000400000000000000" pitchFamily="2" charset="-78"/>
              </a:rPr>
              <a:t> (</a:t>
            </a:r>
            <a:r>
              <a:rPr lang="en-US" sz="2000" b="1" dirty="0" smtClean="0">
                <a:effectLst/>
                <a:cs typeface="B Roya" panose="00000400000000000000" pitchFamily="2" charset="-78"/>
              </a:rPr>
              <a:t>CSA</a:t>
            </a:r>
            <a:r>
              <a:rPr lang="en-US" sz="2000" dirty="0" smtClean="0">
                <a:effectLst/>
                <a:cs typeface="B Roya" panose="00000400000000000000" pitchFamily="2" charset="-78"/>
              </a:rPr>
              <a:t>)</a:t>
            </a:r>
            <a:r>
              <a:rPr lang="en-US" sz="2000" b="1" dirty="0" smtClean="0">
                <a:effectLst/>
                <a:cs typeface="B Roya" panose="00000400000000000000" pitchFamily="2" charset="-78"/>
              </a:rPr>
              <a:t> </a:t>
            </a:r>
            <a:r>
              <a:rPr lang="fa-IR" sz="2000" dirty="0" smtClean="0">
                <a:effectLst/>
                <a:cs typeface="B Roya" panose="00000400000000000000" pitchFamily="2" charset="-78"/>
              </a:rPr>
              <a:t>به عنوان </a:t>
            </a:r>
            <a:r>
              <a:rPr lang="fa-IR" sz="2000" dirty="0" smtClean="0">
                <a:effectLst/>
                <a:cs typeface="B Roya" panose="00000400000000000000" pitchFamily="2" charset="-78"/>
                <a:hlinkClick r:id="rId4"/>
              </a:rPr>
              <a:t>راهنمایی</a:t>
            </a:r>
            <a:r>
              <a:rPr lang="fa-IR" sz="2000" dirty="0" smtClean="0">
                <a:effectLst/>
                <a:cs typeface="B Roya" panose="00000400000000000000" pitchFamily="2" charset="-78"/>
              </a:rPr>
              <a:t> برای بررسی و فهرست نمودن </a:t>
            </a:r>
            <a:r>
              <a:rPr lang="fa-IR" sz="2000" b="1" dirty="0" smtClean="0">
                <a:effectLst/>
                <a:cs typeface="B Roya" panose="00000400000000000000" pitchFamily="2" charset="-78"/>
              </a:rPr>
              <a:t>محفظه های برق</a:t>
            </a:r>
            <a:r>
              <a:rPr lang="fa-IR" sz="2000" dirty="0" smtClean="0">
                <a:effectLst/>
                <a:cs typeface="B Roya" panose="00000400000000000000" pitchFamily="2" charset="-78"/>
              </a:rPr>
              <a:t> استفاده می شود. سپس محفظه های آزمایش شده مجاز به نصب برچسب توسط </a:t>
            </a:r>
            <a:r>
              <a:rPr lang="en-US" sz="2000" b="1" dirty="0" smtClean="0">
                <a:effectLst/>
                <a:cs typeface="B Roya" panose="00000400000000000000" pitchFamily="2" charset="-78"/>
              </a:rPr>
              <a:t>UL</a:t>
            </a:r>
            <a:r>
              <a:rPr lang="fa-IR" sz="2000" dirty="0" smtClean="0">
                <a:effectLst/>
                <a:cs typeface="B Roya" panose="00000400000000000000" pitchFamily="2" charset="-78"/>
              </a:rPr>
              <a:t>یا </a:t>
            </a:r>
            <a:r>
              <a:rPr lang="en-US" sz="2000" dirty="0" smtClean="0">
                <a:effectLst/>
                <a:cs typeface="B Roya" panose="00000400000000000000" pitchFamily="2" charset="-78"/>
              </a:rPr>
              <a:t> </a:t>
            </a:r>
            <a:r>
              <a:rPr lang="en-US" sz="2000" b="1" dirty="0" smtClean="0">
                <a:effectLst/>
                <a:cs typeface="B Roya" panose="00000400000000000000" pitchFamily="2" charset="-78"/>
              </a:rPr>
              <a:t>CSA</a:t>
            </a:r>
            <a:r>
              <a:rPr lang="fa-IR" sz="2000" dirty="0" smtClean="0">
                <a:effectLst/>
                <a:cs typeface="B Roya" panose="00000400000000000000" pitchFamily="2" charset="-78"/>
              </a:rPr>
              <a:t>برای اثبات این موضوع که آزمون های مورد نیاز را گذرانده و مطابق استاندارد </a:t>
            </a:r>
            <a:r>
              <a:rPr lang="en-US" sz="2000" b="1" dirty="0" smtClean="0">
                <a:effectLst/>
                <a:cs typeface="B Roya" panose="00000400000000000000" pitchFamily="2" charset="-78"/>
              </a:rPr>
              <a:t>UL</a:t>
            </a:r>
            <a:r>
              <a:rPr lang="fa-IR" sz="2000" dirty="0" smtClean="0">
                <a:effectLst/>
                <a:cs typeface="B Roya" panose="00000400000000000000" pitchFamily="2" charset="-78"/>
              </a:rPr>
              <a:t>و </a:t>
            </a:r>
            <a:r>
              <a:rPr lang="en-US" sz="2000" dirty="0" smtClean="0">
                <a:effectLst/>
                <a:cs typeface="B Roya" panose="00000400000000000000" pitchFamily="2" charset="-78"/>
              </a:rPr>
              <a:t> </a:t>
            </a:r>
            <a:r>
              <a:rPr lang="en-US" sz="2000" b="1" dirty="0" smtClean="0">
                <a:effectLst/>
                <a:cs typeface="B Roya" panose="00000400000000000000" pitchFamily="2" charset="-78"/>
              </a:rPr>
              <a:t>CSA</a:t>
            </a:r>
            <a:r>
              <a:rPr lang="fa-IR" sz="2000" dirty="0" smtClean="0">
                <a:effectLst/>
                <a:cs typeface="B Roya" panose="00000400000000000000" pitchFamily="2" charset="-78"/>
              </a:rPr>
              <a:t>قابل اجرا هستند، می باشند.</a:t>
            </a:r>
            <a:br>
              <a:rPr lang="fa-IR" sz="2000" dirty="0" smtClean="0">
                <a:effectLst/>
                <a:cs typeface="B Roya" panose="00000400000000000000" pitchFamily="2" charset="-78"/>
              </a:rPr>
            </a:br>
            <a:endParaRPr lang="fa-IR" sz="2000" dirty="0">
              <a:cs typeface="B Roya" panose="00000400000000000000" pitchFamily="2" charset="-78"/>
            </a:endParaRP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83531" y="4191000"/>
            <a:ext cx="3532937" cy="1701800"/>
          </a:xfrm>
          <a:prstGeom prst="rect">
            <a:avLst/>
          </a:prstGeom>
        </p:spPr>
      </p:pic>
    </p:spTree>
    <p:extLst>
      <p:ext uri="{BB962C8B-B14F-4D97-AF65-F5344CB8AC3E}">
        <p14:creationId xmlns:p14="http://schemas.microsoft.com/office/powerpoint/2010/main" val="3177826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4625"/>
            <a:ext cx="11811000" cy="1679575"/>
          </a:xfrm>
        </p:spPr>
        <p:txBody>
          <a:bodyPr>
            <a:normAutofit fontScale="90000"/>
          </a:bodyPr>
          <a:lstStyle/>
          <a:p>
            <a:pPr algn="r" rtl="1"/>
            <a:r>
              <a:rPr lang="fa-IR" sz="2800" dirty="0" smtClean="0">
                <a:latin typeface="3ds" panose="02000503020000020004" pitchFamily="2" charset="0"/>
                <a:cs typeface="B Titr" panose="00000700000000000000" pitchFamily="2" charset="-78"/>
              </a:rPr>
              <a:t>استاندارد بین المللی </a:t>
            </a:r>
            <a:r>
              <a:rPr lang="en-US" sz="2800" dirty="0" smtClean="0">
                <a:latin typeface="3ds" panose="02000503020000020004" pitchFamily="2" charset="0"/>
                <a:cs typeface="B Titr" panose="00000700000000000000" pitchFamily="2" charset="-78"/>
              </a:rPr>
              <a:t>IEC</a:t>
            </a:r>
            <a:br>
              <a:rPr lang="en-US" sz="2800" dirty="0" smtClean="0">
                <a:latin typeface="3ds" panose="02000503020000020004" pitchFamily="2" charset="0"/>
                <a:cs typeface="B Titr" panose="00000700000000000000" pitchFamily="2" charset="-78"/>
              </a:rPr>
            </a:br>
            <a:r>
              <a:rPr lang="en-US" sz="2800" dirty="0">
                <a:latin typeface="3ds" panose="02000503020000020004" pitchFamily="2" charset="0"/>
                <a:cs typeface="B Titr" panose="00000700000000000000" pitchFamily="2" charset="-78"/>
              </a:rPr>
              <a:t/>
            </a:r>
            <a:br>
              <a:rPr lang="en-US" sz="2800" dirty="0">
                <a:latin typeface="3ds" panose="02000503020000020004" pitchFamily="2" charset="0"/>
                <a:cs typeface="B Titr" panose="00000700000000000000" pitchFamily="2" charset="-78"/>
              </a:rPr>
            </a:br>
            <a:r>
              <a:rPr lang="fa-IR" sz="2000" dirty="0" smtClean="0">
                <a:latin typeface="3ds" panose="02000503020000020004" pitchFamily="2" charset="0"/>
                <a:cs typeface="B Roya" panose="00000400000000000000" pitchFamily="2" charset="-78"/>
              </a:rPr>
              <a:t>مهم ترین استاندارد بین المللی صنعت برق، استاندارد </a:t>
            </a:r>
            <a:r>
              <a:rPr lang="en-US" sz="2000" dirty="0" smtClean="0">
                <a:latin typeface="3ds" panose="02000503020000020004" pitchFamily="2" charset="0"/>
                <a:cs typeface="B Roya" panose="00000400000000000000" pitchFamily="2" charset="-78"/>
              </a:rPr>
              <a:t>IEC</a:t>
            </a:r>
            <a:r>
              <a:rPr lang="fa-IR" sz="2000" dirty="0" smtClean="0">
                <a:latin typeface="3ds" panose="02000503020000020004" pitchFamily="2" charset="0"/>
                <a:cs typeface="B Roya" panose="00000400000000000000" pitchFamily="2" charset="-78"/>
              </a:rPr>
              <a:t> یا </a:t>
            </a:r>
            <a:r>
              <a:rPr lang="en-US" sz="2000" dirty="0" smtClean="0">
                <a:latin typeface="3ds" panose="02000503020000020004" pitchFamily="2" charset="0"/>
                <a:cs typeface="B Roya" panose="00000400000000000000" pitchFamily="2" charset="-78"/>
              </a:rPr>
              <a:t>International </a:t>
            </a:r>
            <a:r>
              <a:rPr lang="en-US" sz="2000" dirty="0" err="1" smtClean="0">
                <a:latin typeface="3ds" panose="02000503020000020004" pitchFamily="2" charset="0"/>
                <a:cs typeface="B Roya" panose="00000400000000000000" pitchFamily="2" charset="-78"/>
              </a:rPr>
              <a:t>Electrotechnical</a:t>
            </a:r>
            <a:r>
              <a:rPr lang="en-US" sz="2000" dirty="0" smtClean="0">
                <a:latin typeface="3ds" panose="02000503020000020004" pitchFamily="2" charset="0"/>
                <a:cs typeface="B Roya" panose="00000400000000000000" pitchFamily="2" charset="-78"/>
              </a:rPr>
              <a:t> Commission</a:t>
            </a:r>
            <a:r>
              <a:rPr lang="fa-IR" sz="2000" dirty="0" smtClean="0">
                <a:latin typeface="3ds" panose="02000503020000020004" pitchFamily="2" charset="0"/>
                <a:cs typeface="B Roya" panose="00000400000000000000" pitchFamily="2" charset="-78"/>
              </a:rPr>
              <a:t> است. </a:t>
            </a:r>
            <a:r>
              <a:rPr lang="en-US" sz="2000" dirty="0" smtClean="0">
                <a:latin typeface="3ds" panose="02000503020000020004" pitchFamily="2" charset="0"/>
                <a:cs typeface="B Roya" panose="00000400000000000000" pitchFamily="2" charset="-78"/>
              </a:rPr>
              <a:t>IEC</a:t>
            </a:r>
            <a:r>
              <a:rPr lang="fa-IR" sz="2000" dirty="0" smtClean="0">
                <a:latin typeface="3ds" panose="02000503020000020004" pitchFamily="2" charset="0"/>
                <a:cs typeface="B Roya" panose="00000400000000000000" pitchFamily="2" charset="-78"/>
              </a:rPr>
              <a:t> از سازمان های وابسته به سازمان بین المللی استاندارد </a:t>
            </a:r>
            <a:r>
              <a:rPr lang="en-US" sz="2000" dirty="0" smtClean="0">
                <a:latin typeface="3ds" panose="02000503020000020004" pitchFamily="2" charset="0"/>
                <a:cs typeface="B Roya" panose="00000400000000000000" pitchFamily="2" charset="-78"/>
              </a:rPr>
              <a:t>ISO</a:t>
            </a:r>
            <a:r>
              <a:rPr lang="fa-IR" sz="2000" dirty="0" smtClean="0">
                <a:latin typeface="3ds" panose="02000503020000020004" pitchFamily="2" charset="0"/>
                <a:cs typeface="B Roya" panose="00000400000000000000" pitchFamily="2" charset="-78"/>
              </a:rPr>
              <a:t> بوده که وظیفه آن تدوین استاندارد های مورد نیاز صنعت برق می باشد. در این استاندارد به موضوعات مختلفی مانند نحوه ی ساخت اصولی دستگاه های الکتریکی، روش نصب و پیکربندی آن ها، دسته بندی تجهیزات مختلف و... پرداخته شده است. استاندارد های </a:t>
            </a:r>
            <a:r>
              <a:rPr lang="en-US" sz="2000" dirty="0" smtClean="0">
                <a:latin typeface="3ds" panose="02000503020000020004" pitchFamily="2" charset="0"/>
                <a:cs typeface="B Roya" panose="00000400000000000000" pitchFamily="2" charset="-78"/>
              </a:rPr>
              <a:t>IEC</a:t>
            </a:r>
            <a:r>
              <a:rPr lang="fa-IR" sz="2000" dirty="0" smtClean="0">
                <a:latin typeface="3ds" panose="02000503020000020004" pitchFamily="2" charset="0"/>
                <a:cs typeface="B Roya" panose="00000400000000000000" pitchFamily="2" charset="-78"/>
              </a:rPr>
              <a:t> در عنوان و نام خود دارای اعدادی بین </a:t>
            </a:r>
            <a:r>
              <a:rPr lang="en-US" sz="2000" dirty="0" smtClean="0">
                <a:latin typeface="3ds" panose="02000503020000020004" pitchFamily="2" charset="0"/>
                <a:cs typeface="B Roya" panose="00000400000000000000" pitchFamily="2" charset="-78"/>
              </a:rPr>
              <a:t>60000</a:t>
            </a:r>
            <a:r>
              <a:rPr lang="fa-IR" sz="2000" dirty="0" smtClean="0">
                <a:latin typeface="3ds" panose="02000503020000020004" pitchFamily="2" charset="0"/>
                <a:cs typeface="B Roya" panose="00000400000000000000" pitchFamily="2" charset="-78"/>
              </a:rPr>
              <a:t> تا </a:t>
            </a:r>
            <a:r>
              <a:rPr lang="en-US" sz="2000" dirty="0" smtClean="0">
                <a:latin typeface="3ds" panose="02000503020000020004" pitchFamily="2" charset="0"/>
                <a:cs typeface="B Roya" panose="00000400000000000000" pitchFamily="2" charset="-78"/>
              </a:rPr>
              <a:t>79999</a:t>
            </a:r>
            <a:r>
              <a:rPr lang="fa-IR" sz="2000" dirty="0" smtClean="0">
                <a:latin typeface="3ds" panose="02000503020000020004" pitchFamily="2" charset="0"/>
                <a:cs typeface="B Roya" panose="00000400000000000000" pitchFamily="2" charset="-78"/>
              </a:rPr>
              <a:t> هستند.</a:t>
            </a:r>
            <a:endParaRPr lang="fa-IR" sz="2000" dirty="0">
              <a:latin typeface="3ds" panose="02000503020000020004" pitchFamily="2" charset="0"/>
              <a:cs typeface="B Roya" panose="00000400000000000000" pitchFamily="2" charset="-78"/>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19650" y="3124200"/>
            <a:ext cx="2933700" cy="2933700"/>
          </a:xfrm>
          <a:prstGeom prst="rect">
            <a:avLst/>
          </a:prstGeom>
        </p:spPr>
      </p:pic>
    </p:spTree>
    <p:extLst>
      <p:ext uri="{BB962C8B-B14F-4D97-AF65-F5344CB8AC3E}">
        <p14:creationId xmlns:p14="http://schemas.microsoft.com/office/powerpoint/2010/main" val="6427368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TotalTime>
  <Words>67</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3ds</vt:lpstr>
      <vt:lpstr>Arial</vt:lpstr>
      <vt:lpstr>B Roya</vt:lpstr>
      <vt:lpstr>B Titr</vt:lpstr>
      <vt:lpstr>Calibri</vt:lpstr>
      <vt:lpstr>Calibri Light</vt:lpstr>
      <vt:lpstr>Times New Roman</vt:lpstr>
      <vt:lpstr>Office Theme</vt:lpstr>
      <vt:lpstr>به نام خدا</vt:lpstr>
      <vt:lpstr>استاندارد های صنعت برق</vt:lpstr>
      <vt:lpstr>استانداردهای موتور را می توان به دو دسته عمده تقسیم بندی کرد:  NEMA و دسته دیگر ) IECبا مشتقات آن). در آمریکای شمالی از استاندارد NEMA  که توسط اتحادیه ملی سازندگان وسایل الکتریکی تنظیم شده است استفاده می کنند، استانداردNEMA MG1  استانداردی است که در مورد موتورهای القایی می باشد. در بقیه قسمتهای دنیا از استاندارد کمیسیون بین المللی الکتروتکنیک (International Electrotechnical commission) که مخفف آن IEC است استفاده می کنند. در خیلی از کشورها استانداردهایی مشابه باIEC  تدوین شده است. که در ایران استاندارد IEC 60034 ترجمه شده و تحت شماره استاندارد ISIRI 3772 منتشر شده است. از اینرو در دو پست مختلف ابتدا به نحوه پلاک خوانی موتورهای استاندارد NEMA  خواهیم پرداخت و در ادامه در پست دیگر تفاوت موتورهای تولید شده تحت استاندارد  IEC با این موتورها را مورد بررسی قرار خواهیم داد. </vt:lpstr>
      <vt:lpstr>  استاندارد NEMA  انجمن ملی تولید کنندگان برق (NEMA) یک سازمان مرتبط با تولید کنندگان ایالات متحده آمریکا است که فعالانه مشخصات محصول استاندارد شده برای دستگاه های الکتریکی را ارتقاء می دهد. در حالی که  NEMAدر واقع محصولات را تست و آزمایش نمی کند، معیارهای ساخت و عملکرد را برای محفظه هایی(Enclosures)  که برای محیط های خاص طراحی شده اند تعیین می کند. استانداردهای NEMA هر نوع محفظه (شامل بدنه تابلوهای برق، جعبه های تقسیم و ...) را از لحاظ شرایط عمومی و عملیاتی توصیف می کند و به طور خاص اشاره به جزئیات ساخت و ساز این محفظه ها ندارد. به عبارت دیگر، NEMAمشخص می کند که یک محفظه چگونه باید باشد و به نه نحوه ساخت آن اشاره ای نمی کند. این موضوع در مورد استاندارد  EN 60.529/IEC 529نیز صدق می کند.  معیارهای عملکرد  NEMAو روش های آزمون توسط آزمایشگاه های(UL)  و انجمن استاندارد کانادا  (CSA) به عنوان راهنمایی برای بررسی و فهرست نمودن محفظه های برق استفاده می شود. سپس محفظه های آزمایش شده مجاز به نصب برچسب توسط ULیا  CSAبرای اثبات این موضوع که آزمون های مورد نیاز را گذرانده و مطابق استاندارد ULو  CSAقابل اجرا هستند، می باشند. </vt:lpstr>
      <vt:lpstr>استاندارد بین المللی IEC  مهم ترین استاندارد بین المللی صنعت برق، استاندارد IEC یا International Electrotechnical Commission است. IEC از سازمان های وابسته به سازمان بین المللی استاندارد ISO بوده که وظیفه آن تدوین استاندارد های مورد نیاز صنعت برق می باشد. در این استاندارد به موضوعات مختلفی مانند نحوه ی ساخت اصولی دستگاه های الکتریکی، روش نصب و پیکربندی آن ها، دسته بندی تجهیزات مختلف و... پرداخته شده است. استاندارد های IEC در عنوان و نام خود دارای اعدادی بین 60000 تا 79999 هستند.</vt:lpstr>
    </vt:vector>
  </TitlesOfParts>
  <Company>MRT www.Win2Farsi.com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dc:title>
  <dc:creator>Pooria</dc:creator>
  <cp:lastModifiedBy>Pooria</cp:lastModifiedBy>
  <cp:revision>7</cp:revision>
  <dcterms:created xsi:type="dcterms:W3CDTF">2021-05-22T09:35:16Z</dcterms:created>
  <dcterms:modified xsi:type="dcterms:W3CDTF">2021-05-22T15:03:44Z</dcterms:modified>
</cp:coreProperties>
</file>