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AC6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3" autoAdjust="0"/>
    <p:restoredTop sz="94533" autoAdjust="0"/>
  </p:normalViewPr>
  <p:slideViewPr>
    <p:cSldViewPr snapToGrid="0">
      <p:cViewPr varScale="1">
        <p:scale>
          <a:sx n="72" d="100"/>
          <a:sy n="72" d="100"/>
        </p:scale>
        <p:origin x="642"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59B166-0980-4C1B-BFD0-E7BCEEE83A44}" type="datetimeFigureOut">
              <a:rPr lang="en-US" smtClean="0"/>
              <a:t>7/2/2021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6DDAA0-C632-4CE3-836F-61E3D9769DAB}" type="slidenum">
              <a:rPr lang="en-US" smtClean="0"/>
              <a:t>‹#›</a:t>
            </a:fld>
            <a:endParaRPr lang="en-US"/>
          </a:p>
        </p:txBody>
      </p:sp>
    </p:spTree>
    <p:extLst>
      <p:ext uri="{BB962C8B-B14F-4D97-AF65-F5344CB8AC3E}">
        <p14:creationId xmlns:p14="http://schemas.microsoft.com/office/powerpoint/2010/main" val="18159597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26DDAA0-C632-4CE3-836F-61E3D9769DAB}" type="slidenum">
              <a:rPr lang="en-US" smtClean="0"/>
              <a:t>2</a:t>
            </a:fld>
            <a:endParaRPr lang="en-US"/>
          </a:p>
        </p:txBody>
      </p:sp>
    </p:spTree>
    <p:extLst>
      <p:ext uri="{BB962C8B-B14F-4D97-AF65-F5344CB8AC3E}">
        <p14:creationId xmlns:p14="http://schemas.microsoft.com/office/powerpoint/2010/main" val="5950864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7/2/2021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7/2/2021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7/2/2021</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2" y="851770"/>
            <a:ext cx="11177936" cy="5486400"/>
          </a:xfrm>
          <a:effectLst>
            <a:glow>
              <a:schemeClr val="accent1">
                <a:alpha val="40000"/>
              </a:schemeClr>
            </a:glow>
          </a:effectLst>
          <a:scene3d>
            <a:camera prst="isometricOffAxis1Right"/>
            <a:lightRig rig="threePt" dir="t"/>
          </a:scene3d>
        </p:spPr>
        <p:txBody>
          <a:bodyPr>
            <a:prstTxWarp prst="textSlantDown">
              <a:avLst/>
            </a:prstTxWarp>
            <a:normAutofit/>
            <a:scene3d>
              <a:camera prst="perspectiveRelaxedModerately"/>
              <a:lightRig rig="threePt" dir="t"/>
            </a:scene3d>
          </a:bodyPr>
          <a:lstStyle/>
          <a:p>
            <a:pPr algn="ctr"/>
            <a:r>
              <a:rPr lang="fa-IR" dirty="0" smtClean="0">
                <a:effectLst>
                  <a:glow rad="228600">
                    <a:schemeClr val="accent3">
                      <a:satMod val="175000"/>
                      <a:alpha val="40000"/>
                    </a:schemeClr>
                  </a:glow>
                </a:effectLst>
              </a:rPr>
              <a:t>  </a:t>
            </a:r>
            <a:r>
              <a:rPr lang="fa-IR" dirty="0" smtClean="0">
                <a:effectLst>
                  <a:glow rad="228600">
                    <a:schemeClr val="accent3">
                      <a:satMod val="175000"/>
                      <a:alpha val="40000"/>
                    </a:schemeClr>
                  </a:glow>
                  <a:innerShdw blurRad="63500" dist="50800" dir="13500000">
                    <a:prstClr val="black">
                      <a:alpha val="50000"/>
                    </a:prstClr>
                  </a:innerShdw>
                  <a:reflection blurRad="6350" stA="55000" endA="50" endPos="85000" dist="29997" dir="5400000" sy="-100000" algn="bl" rotWithShape="0"/>
                </a:effectLst>
              </a:rPr>
              <a:t>اقتصاد  </a:t>
            </a:r>
            <a:br>
              <a:rPr lang="fa-IR" dirty="0" smtClean="0">
                <a:effectLst>
                  <a:glow rad="228600">
                    <a:schemeClr val="accent3">
                      <a:satMod val="175000"/>
                      <a:alpha val="40000"/>
                    </a:schemeClr>
                  </a:glow>
                  <a:innerShdw blurRad="63500" dist="50800" dir="13500000">
                    <a:prstClr val="black">
                      <a:alpha val="50000"/>
                    </a:prstClr>
                  </a:innerShdw>
                  <a:reflection blurRad="6350" stA="55000" endA="50" endPos="85000" dist="29997" dir="5400000" sy="-100000" algn="bl" rotWithShape="0"/>
                </a:effectLst>
              </a:rPr>
            </a:br>
            <a:r>
              <a:rPr lang="fa-IR" dirty="0">
                <a:effectLst>
                  <a:innerShdw blurRad="63500" dist="50800" dir="13500000">
                    <a:prstClr val="black">
                      <a:alpha val="50000"/>
                    </a:prstClr>
                  </a:innerShdw>
                </a:effectLst>
              </a:rPr>
              <a:t/>
            </a:r>
            <a:br>
              <a:rPr lang="fa-IR" dirty="0">
                <a:effectLst>
                  <a:innerShdw blurRad="63500" dist="50800" dir="13500000">
                    <a:prstClr val="black">
                      <a:alpha val="50000"/>
                    </a:prstClr>
                  </a:innerShdw>
                </a:effectLst>
              </a:rPr>
            </a:br>
            <a:r>
              <a:rPr lang="fa-IR" dirty="0" smtClean="0">
                <a:ln w="3175" cmpd="sng">
                  <a:solidFill>
                    <a:schemeClr val="accent4"/>
                  </a:solidFill>
                </a:ln>
                <a:effectLst>
                  <a:glow rad="228600">
                    <a:schemeClr val="accent3">
                      <a:satMod val="175000"/>
                      <a:alpha val="40000"/>
                    </a:schemeClr>
                  </a:glow>
                  <a:innerShdw blurRad="63500" dist="50800" dir="13500000">
                    <a:prstClr val="black">
                      <a:alpha val="50000"/>
                    </a:prstClr>
                  </a:innerShdw>
                  <a:reflection blurRad="6350" stA="60000" endA="900" endPos="60000" dist="60007" dir="5400000" sy="-100000" algn="bl" rotWithShape="0"/>
                </a:effectLst>
              </a:rPr>
              <a:t>استاد:مرتضی کاظمی</a:t>
            </a:r>
            <a:endParaRPr lang="en-US" dirty="0">
              <a:ln w="3175" cmpd="sng">
                <a:solidFill>
                  <a:schemeClr val="accent4"/>
                </a:solidFill>
              </a:ln>
              <a:effectLst>
                <a:glow rad="228600">
                  <a:schemeClr val="accent3">
                    <a:satMod val="175000"/>
                    <a:alpha val="40000"/>
                  </a:schemeClr>
                </a:glow>
                <a:innerShdw blurRad="63500" dist="50800" dir="13500000">
                  <a:prstClr val="black">
                    <a:alpha val="50000"/>
                  </a:prstClr>
                </a:innerShdw>
                <a:reflection blurRad="6350" stA="60000" endA="900" endPos="60000" dist="60007" dir="5400000" sy="-100000" algn="bl" rotWithShape="0"/>
              </a:effectLst>
            </a:endParaRPr>
          </a:p>
        </p:txBody>
      </p:sp>
      <p:sp>
        <p:nvSpPr>
          <p:cNvPr id="3" name="Rectangle 2"/>
          <p:cNvSpPr/>
          <p:nvPr/>
        </p:nvSpPr>
        <p:spPr>
          <a:xfrm>
            <a:off x="4321567" y="0"/>
            <a:ext cx="3018776" cy="923330"/>
          </a:xfrm>
          <a:prstGeom prst="rect">
            <a:avLst/>
          </a:prstGeom>
          <a:noFill/>
        </p:spPr>
        <p:txBody>
          <a:bodyPr wrap="none" lIns="91440" tIns="45720" rIns="91440" bIns="45720">
            <a:spAutoFit/>
          </a:bodyPr>
          <a:lstStyle/>
          <a:p>
            <a:pPr algn="ctr"/>
            <a:r>
              <a:rPr lang="fa-IR" sz="5400" dirty="0" smtClean="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به نام خدا</a:t>
            </a:r>
            <a:endParaRPr lang="en-US"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Tree>
    <p:extLst>
      <p:ext uri="{BB962C8B-B14F-4D97-AF65-F5344CB8AC3E}">
        <p14:creationId xmlns:p14="http://schemas.microsoft.com/office/powerpoint/2010/main" val="36488764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6726478" cy="6945682"/>
          </a:xfrm>
          <a:prstGeom prst="rect">
            <a:avLst/>
          </a:prstGeom>
          <a:ln>
            <a:noFill/>
          </a:ln>
          <a:effectLst/>
          <a:scene3d>
            <a:camera prst="orthographicFront">
              <a:rot lat="0" lon="0" rev="0"/>
            </a:camera>
            <a:lightRig rig="glow" dir="t">
              <a:rot lat="0" lon="0" rev="14100000"/>
            </a:lightRig>
          </a:scene3d>
          <a:sp3d prstMaterial="softEdge">
            <a:bevelT w="127000" prst="artDeco"/>
          </a:sp3d>
        </p:spPr>
      </p:pic>
      <p:sp>
        <p:nvSpPr>
          <p:cNvPr id="13" name="Rectangle 12"/>
          <p:cNvSpPr/>
          <p:nvPr/>
        </p:nvSpPr>
        <p:spPr>
          <a:xfrm>
            <a:off x="6726478" y="135026"/>
            <a:ext cx="5465523" cy="6463308"/>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r"/>
            <a:r>
              <a:rPr lang="fa-IR" dirty="0"/>
              <a:t>ا</a:t>
            </a:r>
            <a:r>
              <a:rPr lang="fa-IR" dirty="0">
                <a:solidFill>
                  <a:schemeClr val="bg1">
                    <a:lumMod val="95000"/>
                    <a:lumOff val="5000"/>
                  </a:schemeClr>
                </a:solidFill>
              </a:rPr>
              <a:t>یران در سال گذشته در میان ۱۷۹ کشور </a:t>
            </a:r>
            <a:r>
              <a:rPr lang="fa-IR" dirty="0" smtClean="0">
                <a:solidFill>
                  <a:schemeClr val="bg1">
                    <a:lumMod val="95000"/>
                    <a:lumOff val="5000"/>
                  </a:schemeClr>
                </a:solidFill>
              </a:rPr>
              <a:t>رتبه</a:t>
            </a:r>
          </a:p>
          <a:p>
            <a:pPr algn="r"/>
            <a:endParaRPr lang="fa-IR" dirty="0">
              <a:solidFill>
                <a:schemeClr val="bg1">
                  <a:lumMod val="95000"/>
                  <a:lumOff val="5000"/>
                </a:schemeClr>
              </a:solidFill>
            </a:endParaRPr>
          </a:p>
          <a:p>
            <a:pPr algn="r"/>
            <a:r>
              <a:rPr lang="fa-IR" dirty="0" smtClean="0">
                <a:solidFill>
                  <a:schemeClr val="bg1">
                    <a:lumMod val="95000"/>
                    <a:lumOff val="5000"/>
                  </a:schemeClr>
                </a:solidFill>
              </a:rPr>
              <a:t> </a:t>
            </a:r>
            <a:r>
              <a:rPr lang="fa-IR" dirty="0">
                <a:solidFill>
                  <a:schemeClr val="bg1">
                    <a:lumMod val="95000"/>
                    <a:lumOff val="5000"/>
                  </a:schemeClr>
                </a:solidFill>
              </a:rPr>
              <a:t>۱۶۸ را در </a:t>
            </a:r>
            <a:r>
              <a:rPr lang="fa-IR" dirty="0" smtClean="0">
                <a:solidFill>
                  <a:schemeClr val="bg1">
                    <a:lumMod val="95000"/>
                    <a:lumOff val="5000"/>
                  </a:schemeClr>
                </a:solidFill>
              </a:rPr>
              <a:t>رتبه بندی </a:t>
            </a:r>
            <a:r>
              <a:rPr lang="fa-IR" dirty="0">
                <a:solidFill>
                  <a:schemeClr val="bg1">
                    <a:lumMod val="95000"/>
                    <a:lumOff val="5000"/>
                  </a:schemeClr>
                </a:solidFill>
              </a:rPr>
              <a:t>شاخص آزادی </a:t>
            </a:r>
            <a:r>
              <a:rPr lang="fa-IR" dirty="0" smtClean="0">
                <a:solidFill>
                  <a:schemeClr val="bg1">
                    <a:lumMod val="95000"/>
                    <a:lumOff val="5000"/>
                  </a:schemeClr>
                </a:solidFill>
              </a:rPr>
              <a:t>اقتصادی</a:t>
            </a:r>
          </a:p>
          <a:p>
            <a:pPr algn="r"/>
            <a:endParaRPr lang="fa-IR" dirty="0">
              <a:solidFill>
                <a:schemeClr val="bg1">
                  <a:lumMod val="95000"/>
                  <a:lumOff val="5000"/>
                </a:schemeClr>
              </a:solidFill>
            </a:endParaRPr>
          </a:p>
          <a:p>
            <a:pPr algn="r"/>
            <a:r>
              <a:rPr lang="fa-IR" dirty="0" smtClean="0">
                <a:solidFill>
                  <a:schemeClr val="bg1">
                    <a:lumMod val="95000"/>
                    <a:lumOff val="5000"/>
                  </a:schemeClr>
                </a:solidFill>
              </a:rPr>
              <a:t> </a:t>
            </a:r>
            <a:r>
              <a:rPr lang="fa-IR" dirty="0">
                <a:solidFill>
                  <a:schemeClr val="bg1">
                    <a:lumMod val="95000"/>
                    <a:lumOff val="5000"/>
                  </a:schemeClr>
                </a:solidFill>
              </a:rPr>
              <a:t>کسب نموده است و بر همین اساس </a:t>
            </a:r>
            <a:r>
              <a:rPr lang="fa-IR" dirty="0" smtClean="0">
                <a:solidFill>
                  <a:schemeClr val="bg1">
                    <a:lumMod val="95000"/>
                    <a:lumOff val="5000"/>
                  </a:schemeClr>
                </a:solidFill>
              </a:rPr>
              <a:t>شاید</a:t>
            </a:r>
          </a:p>
          <a:p>
            <a:pPr algn="r"/>
            <a:endParaRPr lang="fa-IR" dirty="0">
              <a:solidFill>
                <a:schemeClr val="bg1">
                  <a:lumMod val="95000"/>
                  <a:lumOff val="5000"/>
                </a:schemeClr>
              </a:solidFill>
            </a:endParaRPr>
          </a:p>
          <a:p>
            <a:pPr algn="r"/>
            <a:r>
              <a:rPr lang="fa-IR" dirty="0" smtClean="0">
                <a:solidFill>
                  <a:schemeClr val="bg1">
                    <a:lumMod val="95000"/>
                    <a:lumOff val="5000"/>
                  </a:schemeClr>
                </a:solidFill>
              </a:rPr>
              <a:t> </a:t>
            </a:r>
            <a:r>
              <a:rPr lang="fa-IR" dirty="0">
                <a:solidFill>
                  <a:schemeClr val="bg1">
                    <a:lumMod val="95000"/>
                    <a:lumOff val="5000"/>
                  </a:schemeClr>
                </a:solidFill>
              </a:rPr>
              <a:t>بتوان گفت که سیاستگذاران ایرانی </a:t>
            </a:r>
            <a:r>
              <a:rPr lang="fa-IR" dirty="0" smtClean="0">
                <a:solidFill>
                  <a:schemeClr val="bg1">
                    <a:lumMod val="95000"/>
                    <a:lumOff val="5000"/>
                  </a:schemeClr>
                </a:solidFill>
              </a:rPr>
              <a:t>باید</a:t>
            </a:r>
          </a:p>
          <a:p>
            <a:pPr algn="r"/>
            <a:endParaRPr lang="fa-IR" dirty="0">
              <a:solidFill>
                <a:schemeClr val="bg1">
                  <a:lumMod val="95000"/>
                  <a:lumOff val="5000"/>
                </a:schemeClr>
              </a:solidFill>
            </a:endParaRPr>
          </a:p>
          <a:p>
            <a:pPr algn="r"/>
            <a:r>
              <a:rPr lang="fa-IR" dirty="0" smtClean="0">
                <a:solidFill>
                  <a:schemeClr val="bg1">
                    <a:lumMod val="95000"/>
                    <a:lumOff val="5000"/>
                  </a:schemeClr>
                </a:solidFill>
              </a:rPr>
              <a:t> </a:t>
            </a:r>
            <a:r>
              <a:rPr lang="fa-IR" dirty="0">
                <a:solidFill>
                  <a:schemeClr val="bg1">
                    <a:lumMod val="95000"/>
                    <a:lumOff val="5000"/>
                  </a:schemeClr>
                </a:solidFill>
              </a:rPr>
              <a:t>مسیری بسیار طولانی را برای برون رفت </a:t>
            </a:r>
            <a:r>
              <a:rPr lang="fa-IR" dirty="0" smtClean="0">
                <a:solidFill>
                  <a:schemeClr val="bg1">
                    <a:lumMod val="95000"/>
                    <a:lumOff val="5000"/>
                  </a:schemeClr>
                </a:solidFill>
              </a:rPr>
              <a:t>از</a:t>
            </a:r>
          </a:p>
          <a:p>
            <a:pPr algn="r"/>
            <a:endParaRPr lang="fa-IR" dirty="0">
              <a:solidFill>
                <a:schemeClr val="bg1">
                  <a:lumMod val="95000"/>
                  <a:lumOff val="5000"/>
                </a:schemeClr>
              </a:solidFill>
            </a:endParaRPr>
          </a:p>
          <a:p>
            <a:pPr algn="r"/>
            <a:r>
              <a:rPr lang="fa-IR" dirty="0" smtClean="0">
                <a:solidFill>
                  <a:schemeClr val="bg1">
                    <a:lumMod val="95000"/>
                    <a:lumOff val="5000"/>
                  </a:schemeClr>
                </a:solidFill>
              </a:rPr>
              <a:t> </a:t>
            </a:r>
            <a:r>
              <a:rPr lang="fa-IR" dirty="0">
                <a:solidFill>
                  <a:schemeClr val="bg1">
                    <a:lumMod val="95000"/>
                    <a:lumOff val="5000"/>
                  </a:schemeClr>
                </a:solidFill>
              </a:rPr>
              <a:t>بحران دولتی ماندن اقتصاد طی </a:t>
            </a:r>
            <a:r>
              <a:rPr lang="fa-IR" dirty="0" smtClean="0">
                <a:solidFill>
                  <a:schemeClr val="bg1">
                    <a:lumMod val="95000"/>
                    <a:lumOff val="5000"/>
                  </a:schemeClr>
                </a:solidFill>
              </a:rPr>
              <a:t>نمایند.</a:t>
            </a:r>
          </a:p>
          <a:p>
            <a:pPr algn="r"/>
            <a:endParaRPr lang="fa-IR" dirty="0">
              <a:solidFill>
                <a:schemeClr val="bg1">
                  <a:lumMod val="95000"/>
                  <a:lumOff val="5000"/>
                </a:schemeClr>
              </a:solidFill>
            </a:endParaRPr>
          </a:p>
          <a:p>
            <a:pPr algn="r"/>
            <a:r>
              <a:rPr lang="fa-IR" dirty="0" smtClean="0">
                <a:solidFill>
                  <a:schemeClr val="bg1">
                    <a:lumMod val="95000"/>
                    <a:lumOff val="5000"/>
                  </a:schemeClr>
                </a:solidFill>
              </a:rPr>
              <a:t>آزادی اقتصادی با ملاک های زیر سنجیده </a:t>
            </a:r>
            <a:r>
              <a:rPr lang="fa-IR" dirty="0">
                <a:solidFill>
                  <a:schemeClr val="bg1">
                    <a:lumMod val="95000"/>
                    <a:lumOff val="5000"/>
                  </a:schemeClr>
                </a:solidFill>
              </a:rPr>
              <a:t>میشود:  </a:t>
            </a:r>
            <a:endParaRPr lang="fa-IR" dirty="0" smtClean="0">
              <a:solidFill>
                <a:schemeClr val="bg1">
                  <a:lumMod val="95000"/>
                  <a:lumOff val="5000"/>
                </a:schemeClr>
              </a:solidFill>
            </a:endParaRPr>
          </a:p>
          <a:p>
            <a:pPr algn="r"/>
            <a:r>
              <a:rPr lang="fa-IR" dirty="0" smtClean="0">
                <a:solidFill>
                  <a:schemeClr val="bg1">
                    <a:lumMod val="95000"/>
                    <a:lumOff val="5000"/>
                  </a:schemeClr>
                </a:solidFill>
              </a:rPr>
              <a:t>۱ </a:t>
            </a:r>
            <a:r>
              <a:rPr lang="fa-IR" dirty="0">
                <a:solidFill>
                  <a:schemeClr val="bg1">
                    <a:lumMod val="95000"/>
                    <a:lumOff val="5000"/>
                  </a:schemeClr>
                </a:solidFill>
              </a:rPr>
              <a:t>- </a:t>
            </a:r>
            <a:r>
              <a:rPr lang="fa-IR" dirty="0" smtClean="0">
                <a:solidFill>
                  <a:schemeClr val="bg1">
                    <a:lumMod val="95000"/>
                    <a:lumOff val="5000"/>
                  </a:schemeClr>
                </a:solidFill>
              </a:rPr>
              <a:t>آزادی کسب و کار</a:t>
            </a:r>
          </a:p>
          <a:p>
            <a:pPr algn="r"/>
            <a:r>
              <a:rPr lang="fa-IR" dirty="0" smtClean="0">
                <a:solidFill>
                  <a:schemeClr val="bg1">
                    <a:lumMod val="95000"/>
                    <a:lumOff val="5000"/>
                  </a:schemeClr>
                </a:solidFill>
              </a:rPr>
              <a:t>۲-شاخص ازدای تجارت </a:t>
            </a:r>
          </a:p>
          <a:p>
            <a:pPr algn="r"/>
            <a:r>
              <a:rPr lang="fa-IR" dirty="0" smtClean="0">
                <a:solidFill>
                  <a:schemeClr val="bg1">
                    <a:lumMod val="95000"/>
                    <a:lumOff val="5000"/>
                  </a:schemeClr>
                </a:solidFill>
              </a:rPr>
              <a:t>۳-شاخص ازادی مالی</a:t>
            </a:r>
          </a:p>
          <a:p>
            <a:pPr algn="r"/>
            <a:r>
              <a:rPr lang="fa-IR" dirty="0" smtClean="0">
                <a:solidFill>
                  <a:schemeClr val="bg1">
                    <a:lumMod val="95000"/>
                    <a:lumOff val="5000"/>
                  </a:schemeClr>
                </a:solidFill>
              </a:rPr>
              <a:t> ۴-شاخص مخارج دولت </a:t>
            </a:r>
          </a:p>
          <a:p>
            <a:pPr algn="r"/>
            <a:r>
              <a:rPr lang="fa-IR" dirty="0" smtClean="0">
                <a:solidFill>
                  <a:schemeClr val="bg1">
                    <a:lumMod val="95000"/>
                    <a:lumOff val="5000"/>
                  </a:schemeClr>
                </a:solidFill>
              </a:rPr>
              <a:t>۵-ازادی پولی ۶</a:t>
            </a:r>
          </a:p>
          <a:p>
            <a:pPr algn="r"/>
            <a:r>
              <a:rPr lang="fa-IR" dirty="0" smtClean="0">
                <a:solidFill>
                  <a:schemeClr val="bg1">
                    <a:lumMod val="95000"/>
                    <a:lumOff val="5000"/>
                  </a:schemeClr>
                </a:solidFill>
              </a:rPr>
              <a:t>-ازادی سرمایه گزاری</a:t>
            </a:r>
          </a:p>
          <a:p>
            <a:pPr algn="r"/>
            <a:r>
              <a:rPr lang="fa-IR" dirty="0" smtClean="0">
                <a:solidFill>
                  <a:schemeClr val="bg1">
                    <a:lumMod val="95000"/>
                    <a:lumOff val="5000"/>
                  </a:schemeClr>
                </a:solidFill>
              </a:rPr>
              <a:t>۷-ازادی تامین اعتبار</a:t>
            </a:r>
          </a:p>
          <a:p>
            <a:pPr algn="r"/>
            <a:r>
              <a:rPr lang="fa-IR" dirty="0" smtClean="0">
                <a:solidFill>
                  <a:schemeClr val="bg1">
                    <a:lumMod val="95000"/>
                    <a:lumOff val="5000"/>
                  </a:schemeClr>
                </a:solidFill>
              </a:rPr>
              <a:t>۸-ازادی حق مالکیت</a:t>
            </a:r>
          </a:p>
          <a:p>
            <a:pPr algn="r"/>
            <a:r>
              <a:rPr lang="fa-IR" dirty="0" smtClean="0">
                <a:solidFill>
                  <a:schemeClr val="bg1">
                    <a:lumMod val="95000"/>
                    <a:lumOff val="5000"/>
                  </a:schemeClr>
                </a:solidFill>
              </a:rPr>
              <a:t>۹-ازادی از رشوه وفساد</a:t>
            </a:r>
          </a:p>
          <a:p>
            <a:pPr algn="r"/>
            <a:r>
              <a:rPr lang="fa-IR" dirty="0" smtClean="0">
                <a:solidFill>
                  <a:schemeClr val="bg1">
                    <a:lumMod val="95000"/>
                    <a:lumOff val="5000"/>
                  </a:schemeClr>
                </a:solidFill>
              </a:rPr>
              <a:t> ۱۰-ازادی بازار نیروی کار</a:t>
            </a:r>
            <a:endParaRPr lang="en-US" dirty="0">
              <a:solidFill>
                <a:schemeClr val="bg1">
                  <a:lumMod val="95000"/>
                  <a:lumOff val="5000"/>
                </a:schemeClr>
              </a:solidFill>
            </a:endParaRPr>
          </a:p>
        </p:txBody>
      </p:sp>
    </p:spTree>
    <p:extLst>
      <p:ext uri="{BB962C8B-B14F-4D97-AF65-F5344CB8AC3E}">
        <p14:creationId xmlns:p14="http://schemas.microsoft.com/office/powerpoint/2010/main" val="236381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003634" y="2967335"/>
            <a:ext cx="184730" cy="923330"/>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endParaRPr lang="en-US" sz="5400" b="1" cap="none" spc="0" dirty="0">
              <a:ln/>
              <a:solidFill>
                <a:schemeClr val="accent4"/>
              </a:solidFill>
              <a:effectLst/>
            </a:endParaRPr>
          </a:p>
        </p:txBody>
      </p:sp>
      <p:sp>
        <p:nvSpPr>
          <p:cNvPr id="7" name="Rectangle 6"/>
          <p:cNvSpPr/>
          <p:nvPr/>
        </p:nvSpPr>
        <p:spPr>
          <a:xfrm>
            <a:off x="0" y="0"/>
            <a:ext cx="12191999" cy="3970318"/>
          </a:xfrm>
          <a:prstGeom prst="rect">
            <a:avLst/>
          </a:prstGeom>
        </p:spPr>
        <p:style>
          <a:lnRef idx="0">
            <a:schemeClr val="accent2"/>
          </a:lnRef>
          <a:fillRef idx="3">
            <a:schemeClr val="accent2"/>
          </a:fillRef>
          <a:effectRef idx="3">
            <a:schemeClr val="accent2"/>
          </a:effectRef>
          <a:fontRef idx="minor">
            <a:schemeClr val="lt1"/>
          </a:fontRef>
        </p:style>
        <p:txBody>
          <a:bodyPr wrap="square">
            <a:spAutoFit/>
          </a:bodyPr>
          <a:lstStyle/>
          <a:p>
            <a:pPr algn="r"/>
            <a:r>
              <a:rPr lang="fa-IR" dirty="0" smtClean="0">
                <a:solidFill>
                  <a:schemeClr val="bg1">
                    <a:lumMod val="85000"/>
                    <a:lumOff val="15000"/>
                  </a:schemeClr>
                </a:solidFill>
              </a:rPr>
              <a:t>ازادی کسب و کار:</a:t>
            </a:r>
          </a:p>
          <a:p>
            <a:pPr algn="r"/>
            <a:endParaRPr lang="fa-IR" dirty="0" smtClean="0">
              <a:solidFill>
                <a:schemeClr val="bg1">
                  <a:lumMod val="85000"/>
                  <a:lumOff val="15000"/>
                </a:schemeClr>
              </a:solidFill>
            </a:endParaRPr>
          </a:p>
          <a:p>
            <a:pPr algn="r"/>
            <a:r>
              <a:rPr lang="fa-IR" dirty="0" smtClean="0">
                <a:solidFill>
                  <a:schemeClr val="bg1">
                    <a:lumMod val="85000"/>
                    <a:lumOff val="15000"/>
                  </a:schemeClr>
                </a:solidFill>
              </a:rPr>
              <a:t>آزادی کسب و کار </a:t>
            </a:r>
            <a:r>
              <a:rPr lang="fa-IR" dirty="0">
                <a:solidFill>
                  <a:schemeClr val="bg1">
                    <a:lumMod val="85000"/>
                    <a:lumOff val="15000"/>
                  </a:schemeClr>
                </a:solidFill>
              </a:rPr>
              <a:t>خود شاخصی است متشکل از ده متغیر مرتبط با نحوه </a:t>
            </a:r>
            <a:r>
              <a:rPr lang="fa-IR" dirty="0" smtClean="0">
                <a:solidFill>
                  <a:schemeClr val="bg1">
                    <a:lumMod val="85000"/>
                    <a:lumOff val="15000"/>
                  </a:schemeClr>
                </a:solidFill>
              </a:rPr>
              <a:t>کسب و کار </a:t>
            </a:r>
            <a:r>
              <a:rPr lang="fa-IR" dirty="0">
                <a:solidFill>
                  <a:schemeClr val="bg1">
                    <a:lumMod val="85000"/>
                    <a:lumOff val="15000"/>
                  </a:schemeClr>
                </a:solidFill>
              </a:rPr>
              <a:t>در یک کشور. این متغیرها عبارتند از: ۱- تعداد مراحل بوروکراتیک در شروع نمودن یک فعالیت اقتصادی (همچون تاسیس یک شرکت). ۲- تعداد روزی که برای شروع یک فعالیت اقتصادی (برای مثال ثبت یک شرکت) صرف میشود. ۳- هزینه شروع یک فعالیت اقتصادی. (هزینههای اداری) ۴- تعداد </a:t>
            </a:r>
            <a:r>
              <a:rPr lang="fa-IR" dirty="0" smtClean="0">
                <a:solidFill>
                  <a:schemeClr val="bg1">
                    <a:lumMod val="85000"/>
                    <a:lumOff val="15000"/>
                  </a:schemeClr>
                </a:solidFill>
              </a:rPr>
              <a:t>پروسه های </a:t>
            </a:r>
            <a:r>
              <a:rPr lang="fa-IR" dirty="0">
                <a:solidFill>
                  <a:schemeClr val="bg1">
                    <a:lumMod val="85000"/>
                    <a:lumOff val="15000"/>
                  </a:schemeClr>
                </a:solidFill>
              </a:rPr>
              <a:t>دریافت یک مجوز برای شروع فعالیت اقتصادی. ۵- تعداد روزی که دریافت مجوز نیاز دارد. ۶- تعداد مراحل بوروکراتیک دریافت مجوز. ۷- هزینه دریافت مجوز. ۸- زمانی که برای تعطیل نمودن یک بیزینس صرف میگردد. ۹- هزینه تعطیل</a:t>
            </a:r>
          </a:p>
          <a:p>
            <a:pPr algn="r"/>
            <a:r>
              <a:rPr lang="fa-IR" dirty="0">
                <a:solidFill>
                  <a:schemeClr val="bg1">
                    <a:lumMod val="85000"/>
                    <a:lumOff val="15000"/>
                  </a:schemeClr>
                </a:solidFill>
              </a:rPr>
              <a:t> نمودن بیزینس و ۱۰- نرخ بازگشت سرمایه هنگام تعطیل نمودن یک فعالیت </a:t>
            </a:r>
            <a:r>
              <a:rPr lang="fa-IR" dirty="0" smtClean="0">
                <a:solidFill>
                  <a:schemeClr val="bg1">
                    <a:lumMod val="85000"/>
                    <a:lumOff val="15000"/>
                  </a:schemeClr>
                </a:solidFill>
              </a:rPr>
              <a:t>اقتصادی</a:t>
            </a:r>
          </a:p>
          <a:p>
            <a:pPr algn="r"/>
            <a:endParaRPr lang="fa-IR" dirty="0">
              <a:solidFill>
                <a:schemeClr val="bg1">
                  <a:lumMod val="85000"/>
                  <a:lumOff val="15000"/>
                </a:schemeClr>
              </a:solidFill>
            </a:endParaRPr>
          </a:p>
          <a:p>
            <a:pPr algn="r"/>
            <a:r>
              <a:rPr lang="fa-IR" dirty="0" smtClean="0">
                <a:solidFill>
                  <a:schemeClr val="bg1">
                    <a:lumMod val="85000"/>
                    <a:lumOff val="15000"/>
                  </a:schemeClr>
                </a:solidFill>
              </a:rPr>
              <a:t>شاخص ازادی تجارت:</a:t>
            </a:r>
          </a:p>
          <a:p>
            <a:pPr algn="r"/>
            <a:endParaRPr lang="fa-IR" dirty="0">
              <a:solidFill>
                <a:schemeClr val="bg1">
                  <a:lumMod val="85000"/>
                  <a:lumOff val="15000"/>
                </a:schemeClr>
              </a:solidFill>
            </a:endParaRPr>
          </a:p>
          <a:p>
            <a:pPr algn="r"/>
            <a:r>
              <a:rPr lang="fa-IR" dirty="0">
                <a:solidFill>
                  <a:schemeClr val="bg1">
                    <a:lumMod val="85000"/>
                    <a:lumOff val="15000"/>
                  </a:schemeClr>
                </a:solidFill>
              </a:rPr>
              <a:t>این شاخص مربوط است به میزان </a:t>
            </a:r>
            <a:r>
              <a:rPr lang="fa-IR" dirty="0" smtClean="0">
                <a:solidFill>
                  <a:schemeClr val="bg1">
                    <a:lumMod val="85000"/>
                    <a:lumOff val="15000"/>
                  </a:schemeClr>
                </a:solidFill>
              </a:rPr>
              <a:t>تعرفه هایی </a:t>
            </a:r>
            <a:r>
              <a:rPr lang="fa-IR" dirty="0">
                <a:solidFill>
                  <a:schemeClr val="bg1">
                    <a:lumMod val="85000"/>
                    <a:lumOff val="15000"/>
                  </a:schemeClr>
                </a:solidFill>
              </a:rPr>
              <a:t>که بر واردات کالاهای خارجی اعمال میگردد. برای محاسبه این شاخص میزان محدودیت </a:t>
            </a:r>
            <a:r>
              <a:rPr lang="fa-IR" dirty="0" smtClean="0">
                <a:solidFill>
                  <a:schemeClr val="bg1">
                    <a:lumMod val="85000"/>
                    <a:lumOff val="15000"/>
                  </a:schemeClr>
                </a:solidFill>
              </a:rPr>
              <a:t>تعرفه ای </a:t>
            </a:r>
            <a:r>
              <a:rPr lang="fa-IR" dirty="0">
                <a:solidFill>
                  <a:schemeClr val="bg1">
                    <a:lumMod val="85000"/>
                    <a:lumOff val="15000"/>
                  </a:schemeClr>
                </a:solidFill>
              </a:rPr>
              <a:t>و </a:t>
            </a:r>
            <a:r>
              <a:rPr lang="fa-IR" dirty="0" smtClean="0">
                <a:solidFill>
                  <a:schemeClr val="bg1">
                    <a:lumMod val="85000"/>
                    <a:lumOff val="15000"/>
                  </a:schemeClr>
                </a:solidFill>
              </a:rPr>
              <a:t>غیرتعرفه ای </a:t>
            </a:r>
            <a:r>
              <a:rPr lang="fa-IR" dirty="0">
                <a:solidFill>
                  <a:schemeClr val="bg1">
                    <a:lumMod val="85000"/>
                    <a:lumOff val="15000"/>
                  </a:schemeClr>
                </a:solidFill>
              </a:rPr>
              <a:t>مد نظر است. امتیاز ایران در این شاخص ۵۰ است که در مقایسه با سایر کشورهای منطقه در </a:t>
            </a:r>
            <a:r>
              <a:rPr lang="fa-IR" dirty="0" smtClean="0">
                <a:solidFill>
                  <a:schemeClr val="bg1">
                    <a:lumMod val="85000"/>
                    <a:lumOff val="15000"/>
                  </a:schemeClr>
                </a:solidFill>
              </a:rPr>
              <a:t>پایین ترین </a:t>
            </a:r>
            <a:r>
              <a:rPr lang="fa-IR" dirty="0">
                <a:solidFill>
                  <a:schemeClr val="bg1">
                    <a:lumMod val="85000"/>
                    <a:lumOff val="15000"/>
                  </a:schemeClr>
                </a:solidFill>
              </a:rPr>
              <a:t>سطح قرار دارد. این شاخص نسبت به سالهای گذشته افت نموده است.</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970319"/>
            <a:ext cx="12192000" cy="288768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830691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2192000" y="1864332"/>
            <a:ext cx="0" cy="646331"/>
          </a:xfrm>
          <a:custGeom>
            <a:avLst/>
            <a:gdLst>
              <a:gd name="connsiteX0" fmla="*/ 0 w 12279681"/>
              <a:gd name="connsiteY0" fmla="*/ 0 h 646331"/>
              <a:gd name="connsiteX1" fmla="*/ 12279681 w 12279681"/>
              <a:gd name="connsiteY1" fmla="*/ 0 h 646331"/>
              <a:gd name="connsiteX2" fmla="*/ 12279681 w 12279681"/>
              <a:gd name="connsiteY2" fmla="*/ 646331 h 646331"/>
              <a:gd name="connsiteX3" fmla="*/ 0 w 12279681"/>
              <a:gd name="connsiteY3" fmla="*/ 646331 h 646331"/>
              <a:gd name="connsiteX4" fmla="*/ 0 w 12279681"/>
              <a:gd name="connsiteY4" fmla="*/ 0 h 646331"/>
              <a:gd name="connsiteX0" fmla="*/ 12279681 w 12279681"/>
              <a:gd name="connsiteY0" fmla="*/ 0 h 646331"/>
              <a:gd name="connsiteX1" fmla="*/ 12279681 w 12279681"/>
              <a:gd name="connsiteY1" fmla="*/ 646331 h 646331"/>
              <a:gd name="connsiteX2" fmla="*/ 0 w 12279681"/>
              <a:gd name="connsiteY2" fmla="*/ 646331 h 646331"/>
              <a:gd name="connsiteX3" fmla="*/ 91440 w 12279681"/>
              <a:gd name="connsiteY3" fmla="*/ 91440 h 646331"/>
              <a:gd name="connsiteX0" fmla="*/ 12279681 w 12279681"/>
              <a:gd name="connsiteY0" fmla="*/ 0 h 646331"/>
              <a:gd name="connsiteX1" fmla="*/ 12279681 w 12279681"/>
              <a:gd name="connsiteY1" fmla="*/ 646331 h 646331"/>
              <a:gd name="connsiteX2" fmla="*/ 0 w 12279681"/>
              <a:gd name="connsiteY2" fmla="*/ 646331 h 646331"/>
              <a:gd name="connsiteX0" fmla="*/ 0 w 0"/>
              <a:gd name="connsiteY0" fmla="*/ 0 h 646331"/>
              <a:gd name="connsiteX1" fmla="*/ 0 w 0"/>
              <a:gd name="connsiteY1" fmla="*/ 646331 h 646331"/>
            </a:gdLst>
            <a:ahLst/>
            <a:cxnLst>
              <a:cxn ang="0">
                <a:pos x="connsiteX0" y="connsiteY0"/>
              </a:cxn>
              <a:cxn ang="0">
                <a:pos x="connsiteX1" y="connsiteY1"/>
              </a:cxn>
            </a:cxnLst>
            <a:rect l="l" t="t" r="r" b="b"/>
            <a:pathLst>
              <a:path h="646331">
                <a:moveTo>
                  <a:pt x="0" y="0"/>
                </a:moveTo>
                <a:lnTo>
                  <a:pt x="0" y="646331"/>
                </a:lnTo>
              </a:path>
            </a:pathLst>
          </a:custGeom>
        </p:spPr>
        <p:txBody>
          <a:bodyPr wrap="square">
            <a:spAutoFit/>
          </a:bodyPr>
          <a:lstStyle/>
          <a:p>
            <a:r>
              <a:rPr lang="en-US" dirty="0">
                <a:latin typeface="NanumGothic"/>
                <a:ea typeface="NanumGothic"/>
                <a:cs typeface="NanumGothic"/>
              </a:rPr>
              <a:t> </a:t>
            </a:r>
            <a:r>
              <a:rPr lang="ar-SA" dirty="0">
                <a:latin typeface="NanumGothic"/>
                <a:ea typeface="NanumGothic"/>
                <a:cs typeface="Times New Roman" panose="02020603050405020304" pitchFamily="18" charset="0"/>
              </a:rPr>
              <a:t>میزان</a:t>
            </a:r>
            <a:r>
              <a:rPr lang="ar-SA" dirty="0">
                <a:ea typeface="NanumGothic"/>
                <a:cs typeface="NanumGothic"/>
              </a:rPr>
              <a:t> </a:t>
            </a:r>
            <a:r>
              <a:rPr lang="ar-SA" dirty="0">
                <a:latin typeface="NanumGothic"/>
                <a:ea typeface="NanumGothic"/>
                <a:cs typeface="Times New Roman" panose="02020603050405020304" pitchFamily="18" charset="0"/>
              </a:rPr>
              <a:t>مخارج</a:t>
            </a:r>
            <a:r>
              <a:rPr lang="ar-SA" dirty="0">
                <a:ea typeface="NanumGothic"/>
                <a:cs typeface="NanumGothic"/>
              </a:rPr>
              <a:t> </a:t>
            </a:r>
            <a:r>
              <a:rPr lang="ar-SA" dirty="0">
                <a:latin typeface="NanumGothic"/>
                <a:ea typeface="NanumGothic"/>
                <a:cs typeface="Times New Roman" panose="02020603050405020304" pitchFamily="18" charset="0"/>
              </a:rPr>
              <a:t>دولت</a:t>
            </a:r>
            <a:r>
              <a:rPr lang="en-US" dirty="0">
                <a:latin typeface="NanumGothic"/>
                <a:ea typeface="NanumGothic"/>
                <a:cs typeface="NanumGothic"/>
              </a:rPr>
              <a:t> (</a:t>
            </a:r>
            <a:r>
              <a:rPr lang="ar-SA" dirty="0">
                <a:latin typeface="NanumGothic"/>
                <a:ea typeface="NanumGothic"/>
                <a:cs typeface="Times New Roman" panose="02020603050405020304" pitchFamily="18" charset="0"/>
              </a:rPr>
              <a:t>درصد</a:t>
            </a:r>
            <a:r>
              <a:rPr lang="ar-SA" dirty="0">
                <a:ea typeface="NanumGothic"/>
                <a:cs typeface="NanumGothic"/>
              </a:rPr>
              <a:t> </a:t>
            </a:r>
            <a:r>
              <a:rPr lang="ar-SA" dirty="0">
                <a:latin typeface="NanumGothic"/>
                <a:ea typeface="NanumGothic"/>
                <a:cs typeface="Times New Roman" panose="02020603050405020304" pitchFamily="18" charset="0"/>
              </a:rPr>
              <a:t>نسبت</a:t>
            </a:r>
            <a:r>
              <a:rPr lang="ar-SA" dirty="0">
                <a:ea typeface="NanumGothic"/>
                <a:cs typeface="NanumGothic"/>
              </a:rPr>
              <a:t> </a:t>
            </a:r>
            <a:r>
              <a:rPr lang="ar-SA" dirty="0">
                <a:latin typeface="NanumGothic"/>
                <a:ea typeface="NanumGothic"/>
                <a:cs typeface="Times New Roman" panose="02020603050405020304" pitchFamily="18" charset="0"/>
              </a:rPr>
              <a:t>به</a:t>
            </a:r>
            <a:r>
              <a:rPr lang="en-US" dirty="0">
                <a:latin typeface="NanumGothic"/>
                <a:ea typeface="NanumGothic"/>
                <a:cs typeface="NanumGothic"/>
              </a:rPr>
              <a:t> GDP) </a:t>
            </a:r>
            <a:r>
              <a:rPr lang="ar-SA" dirty="0">
                <a:latin typeface="NanumGothic"/>
                <a:ea typeface="NanumGothic"/>
                <a:cs typeface="Times New Roman" panose="02020603050405020304" pitchFamily="18" charset="0"/>
              </a:rPr>
              <a:t>در</a:t>
            </a:r>
            <a:r>
              <a:rPr lang="ar-SA" dirty="0">
                <a:ea typeface="NanumGothic"/>
                <a:cs typeface="NanumGothic"/>
              </a:rPr>
              <a:t> </a:t>
            </a:r>
            <a:r>
              <a:rPr lang="ar-SA" dirty="0">
                <a:latin typeface="NanumGothic"/>
                <a:ea typeface="NanumGothic"/>
                <a:cs typeface="Times New Roman" panose="02020603050405020304" pitchFamily="18" charset="0"/>
              </a:rPr>
              <a:t>بسیاری</a:t>
            </a:r>
            <a:r>
              <a:rPr lang="ar-SA" dirty="0">
                <a:ea typeface="NanumGothic"/>
                <a:cs typeface="NanumGothic"/>
              </a:rPr>
              <a:t> </a:t>
            </a:r>
            <a:r>
              <a:rPr lang="ar-SA" dirty="0">
                <a:latin typeface="NanumGothic"/>
                <a:ea typeface="NanumGothic"/>
                <a:cs typeface="Times New Roman" panose="02020603050405020304" pitchFamily="18" charset="0"/>
              </a:rPr>
              <a:t>از</a:t>
            </a:r>
            <a:r>
              <a:rPr lang="ar-SA" dirty="0">
                <a:ea typeface="NanumGothic"/>
                <a:cs typeface="NanumGothic"/>
              </a:rPr>
              <a:t> </a:t>
            </a:r>
            <a:r>
              <a:rPr lang="ar-SA" dirty="0">
                <a:latin typeface="NanumGothic"/>
                <a:ea typeface="NanumGothic"/>
                <a:cs typeface="Times New Roman" panose="02020603050405020304" pitchFamily="18" charset="0"/>
              </a:rPr>
              <a:t>مطالعات</a:t>
            </a:r>
            <a:r>
              <a:rPr lang="ar-SA" dirty="0">
                <a:ea typeface="NanumGothic"/>
                <a:cs typeface="NanumGothic"/>
              </a:rPr>
              <a:t> </a:t>
            </a:r>
            <a:r>
              <a:rPr lang="ar-SA" dirty="0">
                <a:latin typeface="NanumGothic"/>
                <a:ea typeface="NanumGothic"/>
                <a:cs typeface="Times New Roman" panose="02020603050405020304" pitchFamily="18" charset="0"/>
              </a:rPr>
              <a:t>اقتصادی</a:t>
            </a:r>
            <a:r>
              <a:rPr lang="ar-SA" dirty="0">
                <a:ea typeface="NanumGothic"/>
                <a:cs typeface="NanumGothic"/>
              </a:rPr>
              <a:t> </a:t>
            </a:r>
            <a:r>
              <a:rPr lang="ar-SA" dirty="0">
                <a:latin typeface="NanumGothic"/>
                <a:ea typeface="NanumGothic"/>
                <a:cs typeface="Times New Roman" panose="02020603050405020304" pitchFamily="18" charset="0"/>
              </a:rPr>
              <a:t>به</a:t>
            </a:r>
            <a:r>
              <a:rPr lang="ar-SA" dirty="0">
                <a:ea typeface="NanumGothic"/>
                <a:cs typeface="NanumGothic"/>
              </a:rPr>
              <a:t> </a:t>
            </a:r>
            <a:r>
              <a:rPr lang="ar-SA" dirty="0">
                <a:latin typeface="NanumGothic"/>
                <a:ea typeface="NanumGothic"/>
                <a:cs typeface="Times New Roman" panose="02020603050405020304" pitchFamily="18" charset="0"/>
              </a:rPr>
              <a:t>عنوان</a:t>
            </a:r>
            <a:r>
              <a:rPr lang="ar-SA" dirty="0">
                <a:ea typeface="NanumGothic"/>
                <a:cs typeface="NanumGothic"/>
              </a:rPr>
              <a:t> </a:t>
            </a:r>
            <a:r>
              <a:rPr lang="ar-SA" dirty="0">
                <a:latin typeface="NanumGothic"/>
                <a:ea typeface="NanumGothic"/>
                <a:cs typeface="Times New Roman" panose="02020603050405020304" pitchFamily="18" charset="0"/>
              </a:rPr>
              <a:t>یک</a:t>
            </a:r>
            <a:r>
              <a:rPr lang="ar-SA" dirty="0">
                <a:ea typeface="NanumGothic"/>
                <a:cs typeface="NanumGothic"/>
              </a:rPr>
              <a:t> </a:t>
            </a:r>
            <a:r>
              <a:rPr lang="ar-SA" dirty="0">
                <a:latin typeface="NanumGothic"/>
                <a:ea typeface="NanumGothic"/>
                <a:cs typeface="Times New Roman" panose="02020603050405020304" pitchFamily="18" charset="0"/>
              </a:rPr>
              <a:t>متغیر</a:t>
            </a:r>
            <a:r>
              <a:rPr lang="ar-SA" dirty="0">
                <a:ea typeface="NanumGothic"/>
                <a:cs typeface="NanumGothic"/>
              </a:rPr>
              <a:t> </a:t>
            </a:r>
            <a:r>
              <a:rPr lang="ar-SA" dirty="0">
                <a:latin typeface="NanumGothic"/>
                <a:ea typeface="NanumGothic"/>
                <a:cs typeface="Times New Roman" panose="02020603050405020304" pitchFamily="18" charset="0"/>
              </a:rPr>
              <a:t>واسطه</a:t>
            </a:r>
            <a:r>
              <a:rPr lang="en-US" dirty="0">
                <a:latin typeface="NanumGothic"/>
                <a:ea typeface="NanumGothic"/>
                <a:cs typeface="NanumGothic"/>
              </a:rPr>
              <a:t>‌</a:t>
            </a:r>
            <a:r>
              <a:rPr lang="ar-SA" dirty="0">
                <a:latin typeface="NanumGothic"/>
                <a:ea typeface="NanumGothic"/>
                <a:cs typeface="Times New Roman" panose="02020603050405020304" pitchFamily="18" charset="0"/>
              </a:rPr>
              <a:t>ای</a:t>
            </a:r>
            <a:r>
              <a:rPr lang="ar-SA" dirty="0">
                <a:ea typeface="NanumGothic"/>
                <a:cs typeface="NanumGothic"/>
              </a:rPr>
              <a:t> </a:t>
            </a:r>
            <a:r>
              <a:rPr lang="ar-SA" dirty="0">
                <a:latin typeface="NanumGothic"/>
                <a:ea typeface="NanumGothic"/>
                <a:cs typeface="Times New Roman" panose="02020603050405020304" pitchFamily="18" charset="0"/>
              </a:rPr>
              <a:t>و</a:t>
            </a:r>
            <a:r>
              <a:rPr lang="ar-SA" dirty="0">
                <a:ea typeface="NanumGothic"/>
                <a:cs typeface="NanumGothic"/>
              </a:rPr>
              <a:t> </a:t>
            </a:r>
            <a:r>
              <a:rPr lang="ar-SA" dirty="0">
                <a:latin typeface="NanumGothic"/>
                <a:ea typeface="NanumGothic"/>
                <a:cs typeface="Times New Roman" panose="02020603050405020304" pitchFamily="18" charset="0"/>
              </a:rPr>
              <a:t>معیاری</a:t>
            </a:r>
            <a:r>
              <a:rPr lang="ar-SA" dirty="0">
                <a:ea typeface="NanumGothic"/>
                <a:cs typeface="NanumGothic"/>
              </a:rPr>
              <a:t> </a:t>
            </a:r>
            <a:r>
              <a:rPr lang="ar-SA" dirty="0">
                <a:latin typeface="NanumGothic"/>
                <a:ea typeface="NanumGothic"/>
                <a:cs typeface="Times New Roman" panose="02020603050405020304" pitchFamily="18" charset="0"/>
              </a:rPr>
              <a:t>برای</a:t>
            </a:r>
            <a:r>
              <a:rPr lang="ar-SA" dirty="0">
                <a:ea typeface="NanumGothic"/>
                <a:cs typeface="NanumGothic"/>
              </a:rPr>
              <a:t> </a:t>
            </a:r>
            <a:r>
              <a:rPr lang="ar-SA" dirty="0">
                <a:latin typeface="NanumGothic"/>
                <a:ea typeface="NanumGothic"/>
                <a:cs typeface="Times New Roman" panose="02020603050405020304" pitchFamily="18" charset="0"/>
              </a:rPr>
              <a:t>سنجش</a:t>
            </a:r>
            <a:r>
              <a:rPr lang="ar-SA" dirty="0">
                <a:ea typeface="NanumGothic"/>
                <a:cs typeface="NanumGothic"/>
              </a:rPr>
              <a:t> </a:t>
            </a:r>
            <a:r>
              <a:rPr lang="ar-SA" dirty="0">
                <a:latin typeface="NanumGothic"/>
                <a:ea typeface="NanumGothic"/>
                <a:cs typeface="Times New Roman" panose="02020603050405020304" pitchFamily="18" charset="0"/>
              </a:rPr>
              <a:t>اندازه</a:t>
            </a:r>
            <a:r>
              <a:rPr lang="ar-SA" dirty="0">
                <a:ea typeface="NanumGothic"/>
                <a:cs typeface="NanumGothic"/>
              </a:rPr>
              <a:t> </a:t>
            </a:r>
            <a:r>
              <a:rPr lang="ar-SA" dirty="0">
                <a:latin typeface="NanumGothic"/>
                <a:ea typeface="NanumGothic"/>
                <a:cs typeface="Times New Roman" panose="02020603050405020304" pitchFamily="18" charset="0"/>
              </a:rPr>
              <a:t>دولت</a:t>
            </a:r>
            <a:r>
              <a:rPr lang="ar-SA" dirty="0">
                <a:ea typeface="NanumGothic"/>
                <a:cs typeface="NanumGothic"/>
              </a:rPr>
              <a:t> </a:t>
            </a:r>
            <a:r>
              <a:rPr lang="ar-SA" dirty="0">
                <a:latin typeface="NanumGothic"/>
                <a:ea typeface="NanumGothic"/>
                <a:cs typeface="Times New Roman" panose="02020603050405020304" pitchFamily="18" charset="0"/>
              </a:rPr>
              <a:t>استفاده</a:t>
            </a:r>
            <a:r>
              <a:rPr lang="ar-SA" dirty="0">
                <a:ea typeface="NanumGothic"/>
                <a:cs typeface="NanumGothic"/>
              </a:rPr>
              <a:t> </a:t>
            </a:r>
            <a:r>
              <a:rPr lang="ar-SA" dirty="0">
                <a:latin typeface="NanumGothic"/>
                <a:ea typeface="NanumGothic"/>
                <a:cs typeface="Times New Roman" panose="02020603050405020304" pitchFamily="18" charset="0"/>
              </a:rPr>
              <a:t>می</a:t>
            </a:r>
            <a:r>
              <a:rPr lang="en-US" dirty="0">
                <a:latin typeface="NanumGothic"/>
                <a:ea typeface="NanumGothic"/>
                <a:cs typeface="NanumGothic"/>
              </a:rPr>
              <a:t>‌</a:t>
            </a:r>
            <a:r>
              <a:rPr lang="ar-SA" dirty="0">
                <a:latin typeface="NanumGothic"/>
                <a:ea typeface="NanumGothic"/>
                <a:cs typeface="Times New Roman" panose="02020603050405020304" pitchFamily="18" charset="0"/>
              </a:rPr>
              <a:t>شود</a:t>
            </a:r>
            <a:r>
              <a:rPr lang="ar-SA" dirty="0">
                <a:ea typeface="NanumGothic"/>
                <a:cs typeface="NanumGothic"/>
              </a:rPr>
              <a:t> </a:t>
            </a:r>
            <a:r>
              <a:rPr lang="ar-SA" dirty="0">
                <a:latin typeface="NanumGothic"/>
                <a:ea typeface="NanumGothic"/>
                <a:cs typeface="Times New Roman" panose="02020603050405020304" pitchFamily="18" charset="0"/>
              </a:rPr>
              <a:t>و</a:t>
            </a:r>
            <a:r>
              <a:rPr lang="ar-SA" dirty="0">
                <a:ea typeface="NanumGothic"/>
                <a:cs typeface="NanumGothic"/>
              </a:rPr>
              <a:t> </a:t>
            </a:r>
            <a:r>
              <a:rPr lang="ar-SA" dirty="0">
                <a:latin typeface="NanumGothic"/>
                <a:ea typeface="NanumGothic"/>
                <a:cs typeface="Times New Roman" panose="02020603050405020304" pitchFamily="18" charset="0"/>
              </a:rPr>
              <a:t>زیاد</a:t>
            </a:r>
            <a:r>
              <a:rPr lang="ar-SA" dirty="0">
                <a:ea typeface="NanumGothic"/>
                <a:cs typeface="NanumGothic"/>
              </a:rPr>
              <a:t> </a:t>
            </a:r>
            <a:r>
              <a:rPr lang="ar-SA" dirty="0">
                <a:latin typeface="NanumGothic"/>
                <a:ea typeface="NanumGothic"/>
                <a:cs typeface="Times New Roman" panose="02020603050405020304" pitchFamily="18" charset="0"/>
              </a:rPr>
              <a:t>بودن</a:t>
            </a:r>
            <a:r>
              <a:rPr lang="ar-SA" dirty="0">
                <a:ea typeface="NanumGothic"/>
                <a:cs typeface="NanumGothic"/>
              </a:rPr>
              <a:t> </a:t>
            </a:r>
            <a:r>
              <a:rPr lang="ar-SA" dirty="0">
                <a:latin typeface="NanumGothic"/>
                <a:ea typeface="NanumGothic"/>
                <a:cs typeface="Times New Roman" panose="02020603050405020304" pitchFamily="18" charset="0"/>
              </a:rPr>
              <a:t>مخارج</a:t>
            </a:r>
            <a:r>
              <a:rPr lang="ar-SA" dirty="0">
                <a:ea typeface="NanumGothic"/>
                <a:cs typeface="NanumGothic"/>
              </a:rPr>
              <a:t> </a:t>
            </a:r>
            <a:r>
              <a:rPr lang="ar-SA" dirty="0">
                <a:latin typeface="NanumGothic"/>
                <a:ea typeface="NanumGothic"/>
                <a:cs typeface="Times New Roman" panose="02020603050405020304" pitchFamily="18" charset="0"/>
              </a:rPr>
              <a:t>دولت</a:t>
            </a:r>
            <a:r>
              <a:rPr lang="ar-SA" dirty="0">
                <a:ea typeface="NanumGothic"/>
                <a:cs typeface="NanumGothic"/>
              </a:rPr>
              <a:t> </a:t>
            </a:r>
            <a:r>
              <a:rPr lang="ar-SA" dirty="0">
                <a:latin typeface="NanumGothic"/>
                <a:ea typeface="NanumGothic"/>
                <a:cs typeface="Times New Roman" panose="02020603050405020304" pitchFamily="18" charset="0"/>
              </a:rPr>
              <a:t>نسبت</a:t>
            </a:r>
            <a:r>
              <a:rPr lang="ar-SA" dirty="0">
                <a:ea typeface="NanumGothic"/>
                <a:cs typeface="NanumGothic"/>
              </a:rPr>
              <a:t> </a:t>
            </a:r>
            <a:r>
              <a:rPr lang="ar-SA" dirty="0">
                <a:latin typeface="NanumGothic"/>
                <a:ea typeface="NanumGothic"/>
                <a:cs typeface="Times New Roman" panose="02020603050405020304" pitchFamily="18" charset="0"/>
              </a:rPr>
              <a:t>به</a:t>
            </a:r>
            <a:r>
              <a:rPr lang="ar-SA" dirty="0">
                <a:ea typeface="NanumGothic"/>
                <a:cs typeface="NanumGothic"/>
              </a:rPr>
              <a:t> </a:t>
            </a:r>
            <a:r>
              <a:rPr lang="ar-SA" dirty="0">
                <a:latin typeface="NanumGothic"/>
                <a:ea typeface="NanumGothic"/>
                <a:cs typeface="Times New Roman" panose="02020603050405020304" pitchFamily="18" charset="0"/>
              </a:rPr>
              <a:t>درآمد</a:t>
            </a:r>
            <a:r>
              <a:rPr lang="ar-SA" dirty="0">
                <a:ea typeface="NanumGothic"/>
                <a:cs typeface="NanumGothic"/>
              </a:rPr>
              <a:t> </a:t>
            </a:r>
            <a:r>
              <a:rPr lang="ar-SA" dirty="0">
                <a:latin typeface="NanumGothic"/>
                <a:ea typeface="NanumGothic"/>
                <a:cs typeface="Times New Roman" panose="02020603050405020304" pitchFamily="18" charset="0"/>
              </a:rPr>
              <a:t>ملی</a:t>
            </a:r>
            <a:r>
              <a:rPr lang="en-US" dirty="0">
                <a:latin typeface="NanumGothic"/>
                <a:ea typeface="NanumGothic"/>
                <a:cs typeface="NanumGothic"/>
              </a:rPr>
              <a:t> (G/GDP) </a:t>
            </a:r>
            <a:r>
              <a:rPr lang="ar-SA" dirty="0">
                <a:latin typeface="NanumGothic"/>
                <a:ea typeface="NanumGothic"/>
                <a:cs typeface="Times New Roman" panose="02020603050405020304" pitchFamily="18" charset="0"/>
              </a:rPr>
              <a:t>نشان</a:t>
            </a:r>
            <a:r>
              <a:rPr lang="en-US" dirty="0">
                <a:latin typeface="NanumGothic"/>
                <a:ea typeface="NanumGothic"/>
                <a:cs typeface="NanumGothic"/>
              </a:rPr>
              <a:t>‌</a:t>
            </a:r>
            <a:r>
              <a:rPr lang="ar-SA" dirty="0">
                <a:latin typeface="NanumGothic"/>
                <a:ea typeface="NanumGothic"/>
                <a:cs typeface="Times New Roman" panose="02020603050405020304" pitchFamily="18" charset="0"/>
              </a:rPr>
              <a:t>دهنده</a:t>
            </a:r>
            <a:r>
              <a:rPr lang="ar-SA" dirty="0">
                <a:ea typeface="NanumGothic"/>
                <a:cs typeface="NanumGothic"/>
              </a:rPr>
              <a:t> </a:t>
            </a:r>
            <a:r>
              <a:rPr lang="ar-SA" dirty="0">
                <a:latin typeface="NanumGothic"/>
                <a:ea typeface="NanumGothic"/>
                <a:cs typeface="Times New Roman" panose="02020603050405020304" pitchFamily="18" charset="0"/>
              </a:rPr>
              <a:t>بزرگ</a:t>
            </a:r>
            <a:r>
              <a:rPr lang="en-US" dirty="0">
                <a:latin typeface="NanumGothic"/>
                <a:ea typeface="NanumGothic"/>
                <a:cs typeface="NanumGothic"/>
              </a:rPr>
              <a:t>‌</a:t>
            </a:r>
            <a:r>
              <a:rPr lang="ar-SA" dirty="0">
                <a:latin typeface="NanumGothic"/>
                <a:ea typeface="NanumGothic"/>
                <a:cs typeface="Times New Roman" panose="02020603050405020304" pitchFamily="18" charset="0"/>
              </a:rPr>
              <a:t>تر</a:t>
            </a:r>
            <a:r>
              <a:rPr lang="ar-SA" dirty="0">
                <a:ea typeface="NanumGothic"/>
                <a:cs typeface="NanumGothic"/>
              </a:rPr>
              <a:t> </a:t>
            </a:r>
            <a:r>
              <a:rPr lang="ar-SA" dirty="0">
                <a:latin typeface="NanumGothic"/>
                <a:ea typeface="NanumGothic"/>
                <a:cs typeface="Times New Roman" panose="02020603050405020304" pitchFamily="18" charset="0"/>
              </a:rPr>
              <a:t>بودن</a:t>
            </a:r>
            <a:r>
              <a:rPr lang="ar-SA" dirty="0">
                <a:ea typeface="NanumGothic"/>
                <a:cs typeface="NanumGothic"/>
              </a:rPr>
              <a:t> </a:t>
            </a:r>
            <a:r>
              <a:rPr lang="ar-SA" dirty="0">
                <a:latin typeface="NanumGothic"/>
                <a:ea typeface="NanumGothic"/>
                <a:cs typeface="Times New Roman" panose="02020603050405020304" pitchFamily="18" charset="0"/>
              </a:rPr>
              <a:t>اندازه</a:t>
            </a:r>
            <a:r>
              <a:rPr lang="ar-SA" dirty="0">
                <a:ea typeface="NanumGothic"/>
                <a:cs typeface="NanumGothic"/>
              </a:rPr>
              <a:t> </a:t>
            </a:r>
            <a:r>
              <a:rPr lang="ar-SA" dirty="0">
                <a:latin typeface="NanumGothic"/>
                <a:ea typeface="NanumGothic"/>
                <a:cs typeface="Times New Roman" panose="02020603050405020304" pitchFamily="18" charset="0"/>
              </a:rPr>
              <a:t>دولت</a:t>
            </a:r>
            <a:r>
              <a:rPr lang="ar-SA" dirty="0">
                <a:ea typeface="NanumGothic"/>
                <a:cs typeface="NanumGothic"/>
              </a:rPr>
              <a:t> </a:t>
            </a:r>
            <a:r>
              <a:rPr lang="ar-SA" dirty="0">
                <a:latin typeface="NanumGothic"/>
                <a:ea typeface="NanumGothic"/>
                <a:cs typeface="Times New Roman" panose="02020603050405020304" pitchFamily="18" charset="0"/>
              </a:rPr>
              <a:t>است</a:t>
            </a:r>
            <a:endParaRPr lang="en-US" dirty="0"/>
          </a:p>
        </p:txBody>
      </p:sp>
      <p:sp>
        <p:nvSpPr>
          <p:cNvPr id="13" name="Rectangle 12"/>
          <p:cNvSpPr/>
          <p:nvPr/>
        </p:nvSpPr>
        <p:spPr>
          <a:xfrm>
            <a:off x="-1" y="1764806"/>
            <a:ext cx="12192000" cy="92333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r" rtl="1"/>
            <a:r>
              <a:rPr lang="fa-IR" dirty="0" smtClean="0">
                <a:latin typeface="NanumGothic"/>
                <a:ea typeface="NanumGothic"/>
                <a:cs typeface="NanumGothic"/>
              </a:rPr>
              <a:t>شاخص مخارج دولت:</a:t>
            </a:r>
          </a:p>
          <a:p>
            <a:pPr algn="r" rtl="1"/>
            <a:r>
              <a:rPr lang="en-US" dirty="0" smtClean="0">
                <a:latin typeface="NanumGothic"/>
                <a:ea typeface="NanumGothic"/>
                <a:cs typeface="NanumGothic"/>
              </a:rPr>
              <a:t> </a:t>
            </a:r>
            <a:r>
              <a:rPr lang="ar-SA" dirty="0">
                <a:latin typeface="NanumGothic"/>
                <a:ea typeface="NanumGothic"/>
                <a:cs typeface="Times New Roman" panose="02020603050405020304" pitchFamily="18" charset="0"/>
              </a:rPr>
              <a:t>میزان</a:t>
            </a:r>
            <a:r>
              <a:rPr lang="ar-SA" dirty="0">
                <a:ea typeface="NanumGothic"/>
                <a:cs typeface="NanumGothic"/>
              </a:rPr>
              <a:t> </a:t>
            </a:r>
            <a:r>
              <a:rPr lang="ar-SA" dirty="0">
                <a:latin typeface="NanumGothic"/>
                <a:ea typeface="NanumGothic"/>
                <a:cs typeface="Times New Roman" panose="02020603050405020304" pitchFamily="18" charset="0"/>
              </a:rPr>
              <a:t>مخارج</a:t>
            </a:r>
            <a:r>
              <a:rPr lang="ar-SA" dirty="0">
                <a:ea typeface="NanumGothic"/>
                <a:cs typeface="NanumGothic"/>
              </a:rPr>
              <a:t> </a:t>
            </a:r>
            <a:r>
              <a:rPr lang="ar-SA" dirty="0">
                <a:latin typeface="NanumGothic"/>
                <a:ea typeface="NanumGothic"/>
                <a:cs typeface="Times New Roman" panose="02020603050405020304" pitchFamily="18" charset="0"/>
              </a:rPr>
              <a:t>دولت</a:t>
            </a:r>
            <a:r>
              <a:rPr lang="en-US" dirty="0">
                <a:latin typeface="NanumGothic"/>
                <a:ea typeface="NanumGothic"/>
                <a:cs typeface="NanumGothic"/>
              </a:rPr>
              <a:t> (</a:t>
            </a:r>
            <a:r>
              <a:rPr lang="ar-SA" dirty="0">
                <a:latin typeface="NanumGothic"/>
                <a:ea typeface="NanumGothic"/>
                <a:cs typeface="Times New Roman" panose="02020603050405020304" pitchFamily="18" charset="0"/>
              </a:rPr>
              <a:t>درصد</a:t>
            </a:r>
            <a:r>
              <a:rPr lang="ar-SA" dirty="0">
                <a:ea typeface="NanumGothic"/>
                <a:cs typeface="NanumGothic"/>
              </a:rPr>
              <a:t> </a:t>
            </a:r>
            <a:r>
              <a:rPr lang="ar-SA" dirty="0">
                <a:latin typeface="NanumGothic"/>
                <a:ea typeface="NanumGothic"/>
                <a:cs typeface="Times New Roman" panose="02020603050405020304" pitchFamily="18" charset="0"/>
              </a:rPr>
              <a:t>نسبت</a:t>
            </a:r>
            <a:r>
              <a:rPr lang="ar-SA" dirty="0">
                <a:ea typeface="NanumGothic"/>
                <a:cs typeface="NanumGothic"/>
              </a:rPr>
              <a:t> </a:t>
            </a:r>
            <a:r>
              <a:rPr lang="ar-SA" dirty="0">
                <a:latin typeface="NanumGothic"/>
                <a:ea typeface="NanumGothic"/>
                <a:cs typeface="Times New Roman" panose="02020603050405020304" pitchFamily="18" charset="0"/>
              </a:rPr>
              <a:t>به</a:t>
            </a:r>
            <a:r>
              <a:rPr lang="en-US" dirty="0">
                <a:latin typeface="NanumGothic"/>
                <a:ea typeface="NanumGothic"/>
                <a:cs typeface="NanumGothic"/>
              </a:rPr>
              <a:t> GDP) </a:t>
            </a:r>
            <a:r>
              <a:rPr lang="ar-SA" dirty="0">
                <a:latin typeface="NanumGothic"/>
                <a:ea typeface="NanumGothic"/>
                <a:cs typeface="Times New Roman" panose="02020603050405020304" pitchFamily="18" charset="0"/>
              </a:rPr>
              <a:t>در</a:t>
            </a:r>
            <a:r>
              <a:rPr lang="ar-SA" dirty="0">
                <a:ea typeface="NanumGothic"/>
                <a:cs typeface="NanumGothic"/>
              </a:rPr>
              <a:t> </a:t>
            </a:r>
            <a:r>
              <a:rPr lang="ar-SA" dirty="0">
                <a:latin typeface="NanumGothic"/>
                <a:ea typeface="NanumGothic"/>
                <a:cs typeface="Times New Roman" panose="02020603050405020304" pitchFamily="18" charset="0"/>
              </a:rPr>
              <a:t>بسیاری</a:t>
            </a:r>
            <a:r>
              <a:rPr lang="ar-SA" dirty="0">
                <a:ea typeface="NanumGothic"/>
                <a:cs typeface="NanumGothic"/>
              </a:rPr>
              <a:t> </a:t>
            </a:r>
            <a:r>
              <a:rPr lang="ar-SA" dirty="0">
                <a:latin typeface="NanumGothic"/>
                <a:ea typeface="NanumGothic"/>
                <a:cs typeface="Times New Roman" panose="02020603050405020304" pitchFamily="18" charset="0"/>
              </a:rPr>
              <a:t>از</a:t>
            </a:r>
            <a:r>
              <a:rPr lang="ar-SA" dirty="0">
                <a:ea typeface="NanumGothic"/>
                <a:cs typeface="NanumGothic"/>
              </a:rPr>
              <a:t> </a:t>
            </a:r>
            <a:r>
              <a:rPr lang="ar-SA" dirty="0">
                <a:latin typeface="NanumGothic"/>
                <a:ea typeface="NanumGothic"/>
                <a:cs typeface="Times New Roman" panose="02020603050405020304" pitchFamily="18" charset="0"/>
              </a:rPr>
              <a:t>مطالعات</a:t>
            </a:r>
            <a:r>
              <a:rPr lang="ar-SA" dirty="0">
                <a:ea typeface="NanumGothic"/>
                <a:cs typeface="NanumGothic"/>
              </a:rPr>
              <a:t> </a:t>
            </a:r>
            <a:r>
              <a:rPr lang="ar-SA" dirty="0">
                <a:latin typeface="NanumGothic"/>
                <a:ea typeface="NanumGothic"/>
                <a:cs typeface="Times New Roman" panose="02020603050405020304" pitchFamily="18" charset="0"/>
              </a:rPr>
              <a:t>اقتصادی</a:t>
            </a:r>
            <a:r>
              <a:rPr lang="ar-SA" dirty="0">
                <a:ea typeface="NanumGothic"/>
                <a:cs typeface="NanumGothic"/>
              </a:rPr>
              <a:t> </a:t>
            </a:r>
            <a:r>
              <a:rPr lang="ar-SA" dirty="0">
                <a:latin typeface="NanumGothic"/>
                <a:ea typeface="NanumGothic"/>
                <a:cs typeface="Times New Roman" panose="02020603050405020304" pitchFamily="18" charset="0"/>
              </a:rPr>
              <a:t>به</a:t>
            </a:r>
            <a:r>
              <a:rPr lang="ar-SA" dirty="0">
                <a:ea typeface="NanumGothic"/>
                <a:cs typeface="NanumGothic"/>
              </a:rPr>
              <a:t> </a:t>
            </a:r>
            <a:r>
              <a:rPr lang="ar-SA" dirty="0">
                <a:latin typeface="NanumGothic"/>
                <a:ea typeface="NanumGothic"/>
                <a:cs typeface="Times New Roman" panose="02020603050405020304" pitchFamily="18" charset="0"/>
              </a:rPr>
              <a:t>عنوان</a:t>
            </a:r>
            <a:r>
              <a:rPr lang="ar-SA" dirty="0">
                <a:ea typeface="NanumGothic"/>
                <a:cs typeface="NanumGothic"/>
              </a:rPr>
              <a:t> </a:t>
            </a:r>
            <a:r>
              <a:rPr lang="ar-SA" dirty="0">
                <a:latin typeface="NanumGothic"/>
                <a:ea typeface="NanumGothic"/>
                <a:cs typeface="Times New Roman" panose="02020603050405020304" pitchFamily="18" charset="0"/>
              </a:rPr>
              <a:t>یک</a:t>
            </a:r>
            <a:r>
              <a:rPr lang="ar-SA" dirty="0">
                <a:ea typeface="NanumGothic"/>
                <a:cs typeface="NanumGothic"/>
              </a:rPr>
              <a:t> </a:t>
            </a:r>
            <a:r>
              <a:rPr lang="ar-SA" dirty="0">
                <a:latin typeface="NanumGothic"/>
                <a:ea typeface="NanumGothic"/>
                <a:cs typeface="Times New Roman" panose="02020603050405020304" pitchFamily="18" charset="0"/>
              </a:rPr>
              <a:t>متغیر</a:t>
            </a:r>
            <a:r>
              <a:rPr lang="ar-SA" dirty="0">
                <a:ea typeface="NanumGothic"/>
                <a:cs typeface="NanumGothic"/>
              </a:rPr>
              <a:t> </a:t>
            </a:r>
            <a:r>
              <a:rPr lang="ar-SA" dirty="0">
                <a:latin typeface="NanumGothic"/>
                <a:ea typeface="NanumGothic"/>
                <a:cs typeface="Times New Roman" panose="02020603050405020304" pitchFamily="18" charset="0"/>
              </a:rPr>
              <a:t>واسطه</a:t>
            </a:r>
            <a:r>
              <a:rPr lang="en-US" dirty="0">
                <a:latin typeface="NanumGothic"/>
                <a:ea typeface="NanumGothic"/>
                <a:cs typeface="NanumGothic"/>
              </a:rPr>
              <a:t>‌</a:t>
            </a:r>
            <a:r>
              <a:rPr lang="ar-SA" dirty="0">
                <a:latin typeface="NanumGothic"/>
                <a:ea typeface="NanumGothic"/>
                <a:cs typeface="Times New Roman" panose="02020603050405020304" pitchFamily="18" charset="0"/>
              </a:rPr>
              <a:t>ای</a:t>
            </a:r>
            <a:r>
              <a:rPr lang="ar-SA" dirty="0">
                <a:ea typeface="NanumGothic"/>
                <a:cs typeface="NanumGothic"/>
              </a:rPr>
              <a:t> </a:t>
            </a:r>
            <a:r>
              <a:rPr lang="ar-SA" dirty="0">
                <a:latin typeface="NanumGothic"/>
                <a:ea typeface="NanumGothic"/>
                <a:cs typeface="Times New Roman" panose="02020603050405020304" pitchFamily="18" charset="0"/>
              </a:rPr>
              <a:t>و</a:t>
            </a:r>
            <a:r>
              <a:rPr lang="ar-SA" dirty="0">
                <a:ea typeface="NanumGothic"/>
                <a:cs typeface="NanumGothic"/>
              </a:rPr>
              <a:t> </a:t>
            </a:r>
            <a:r>
              <a:rPr lang="ar-SA" dirty="0">
                <a:latin typeface="NanumGothic"/>
                <a:ea typeface="NanumGothic"/>
                <a:cs typeface="Times New Roman" panose="02020603050405020304" pitchFamily="18" charset="0"/>
              </a:rPr>
              <a:t>معیاری</a:t>
            </a:r>
            <a:r>
              <a:rPr lang="ar-SA" dirty="0">
                <a:ea typeface="NanumGothic"/>
                <a:cs typeface="NanumGothic"/>
              </a:rPr>
              <a:t> </a:t>
            </a:r>
            <a:r>
              <a:rPr lang="ar-SA" dirty="0">
                <a:latin typeface="NanumGothic"/>
                <a:ea typeface="NanumGothic"/>
                <a:cs typeface="Times New Roman" panose="02020603050405020304" pitchFamily="18" charset="0"/>
              </a:rPr>
              <a:t>برای</a:t>
            </a:r>
            <a:r>
              <a:rPr lang="ar-SA" dirty="0">
                <a:ea typeface="NanumGothic"/>
                <a:cs typeface="NanumGothic"/>
              </a:rPr>
              <a:t> </a:t>
            </a:r>
            <a:r>
              <a:rPr lang="ar-SA" dirty="0">
                <a:latin typeface="NanumGothic"/>
                <a:ea typeface="NanumGothic"/>
                <a:cs typeface="Times New Roman" panose="02020603050405020304" pitchFamily="18" charset="0"/>
              </a:rPr>
              <a:t>سنجش</a:t>
            </a:r>
            <a:r>
              <a:rPr lang="ar-SA" dirty="0">
                <a:ea typeface="NanumGothic"/>
                <a:cs typeface="NanumGothic"/>
              </a:rPr>
              <a:t> </a:t>
            </a:r>
            <a:r>
              <a:rPr lang="ar-SA" dirty="0">
                <a:latin typeface="NanumGothic"/>
                <a:ea typeface="NanumGothic"/>
                <a:cs typeface="Times New Roman" panose="02020603050405020304" pitchFamily="18" charset="0"/>
              </a:rPr>
              <a:t>اندازه</a:t>
            </a:r>
            <a:r>
              <a:rPr lang="ar-SA" dirty="0">
                <a:ea typeface="NanumGothic"/>
                <a:cs typeface="NanumGothic"/>
              </a:rPr>
              <a:t> </a:t>
            </a:r>
            <a:r>
              <a:rPr lang="ar-SA" dirty="0">
                <a:latin typeface="NanumGothic"/>
                <a:ea typeface="NanumGothic"/>
                <a:cs typeface="Times New Roman" panose="02020603050405020304" pitchFamily="18" charset="0"/>
              </a:rPr>
              <a:t>دولت</a:t>
            </a:r>
            <a:r>
              <a:rPr lang="ar-SA" dirty="0">
                <a:ea typeface="NanumGothic"/>
                <a:cs typeface="NanumGothic"/>
              </a:rPr>
              <a:t> </a:t>
            </a:r>
            <a:r>
              <a:rPr lang="ar-SA" dirty="0">
                <a:latin typeface="NanumGothic"/>
                <a:ea typeface="NanumGothic"/>
                <a:cs typeface="Times New Roman" panose="02020603050405020304" pitchFamily="18" charset="0"/>
              </a:rPr>
              <a:t>استفاده</a:t>
            </a:r>
            <a:r>
              <a:rPr lang="ar-SA" dirty="0">
                <a:ea typeface="NanumGothic"/>
                <a:cs typeface="NanumGothic"/>
              </a:rPr>
              <a:t> </a:t>
            </a:r>
            <a:r>
              <a:rPr lang="ar-SA" dirty="0">
                <a:latin typeface="NanumGothic"/>
                <a:ea typeface="NanumGothic"/>
                <a:cs typeface="Times New Roman" panose="02020603050405020304" pitchFamily="18" charset="0"/>
              </a:rPr>
              <a:t>می</a:t>
            </a:r>
            <a:r>
              <a:rPr lang="en-US" dirty="0">
                <a:latin typeface="NanumGothic"/>
                <a:ea typeface="NanumGothic"/>
                <a:cs typeface="NanumGothic"/>
              </a:rPr>
              <a:t>‌</a:t>
            </a:r>
            <a:r>
              <a:rPr lang="ar-SA" dirty="0">
                <a:latin typeface="NanumGothic"/>
                <a:ea typeface="NanumGothic"/>
                <a:cs typeface="Times New Roman" panose="02020603050405020304" pitchFamily="18" charset="0"/>
              </a:rPr>
              <a:t>شود</a:t>
            </a:r>
            <a:r>
              <a:rPr lang="ar-SA" dirty="0">
                <a:ea typeface="NanumGothic"/>
                <a:cs typeface="NanumGothic"/>
              </a:rPr>
              <a:t> </a:t>
            </a:r>
            <a:r>
              <a:rPr lang="ar-SA" dirty="0">
                <a:latin typeface="NanumGothic"/>
                <a:ea typeface="NanumGothic"/>
                <a:cs typeface="Times New Roman" panose="02020603050405020304" pitchFamily="18" charset="0"/>
              </a:rPr>
              <a:t>و</a:t>
            </a:r>
            <a:r>
              <a:rPr lang="ar-SA" dirty="0">
                <a:ea typeface="NanumGothic"/>
                <a:cs typeface="NanumGothic"/>
              </a:rPr>
              <a:t> </a:t>
            </a:r>
            <a:r>
              <a:rPr lang="ar-SA" dirty="0">
                <a:latin typeface="NanumGothic"/>
                <a:ea typeface="NanumGothic"/>
                <a:cs typeface="Times New Roman" panose="02020603050405020304" pitchFamily="18" charset="0"/>
              </a:rPr>
              <a:t>زیاد</a:t>
            </a:r>
            <a:r>
              <a:rPr lang="ar-SA" dirty="0">
                <a:ea typeface="NanumGothic"/>
                <a:cs typeface="NanumGothic"/>
              </a:rPr>
              <a:t> </a:t>
            </a:r>
            <a:r>
              <a:rPr lang="ar-SA" dirty="0">
                <a:latin typeface="NanumGothic"/>
                <a:ea typeface="NanumGothic"/>
                <a:cs typeface="Times New Roman" panose="02020603050405020304" pitchFamily="18" charset="0"/>
              </a:rPr>
              <a:t>بودن</a:t>
            </a:r>
            <a:r>
              <a:rPr lang="ar-SA" dirty="0">
                <a:ea typeface="NanumGothic"/>
                <a:cs typeface="NanumGothic"/>
              </a:rPr>
              <a:t> </a:t>
            </a:r>
            <a:r>
              <a:rPr lang="ar-SA" dirty="0">
                <a:latin typeface="NanumGothic"/>
                <a:ea typeface="NanumGothic"/>
                <a:cs typeface="Times New Roman" panose="02020603050405020304" pitchFamily="18" charset="0"/>
              </a:rPr>
              <a:t>مخارج</a:t>
            </a:r>
            <a:r>
              <a:rPr lang="ar-SA" dirty="0">
                <a:ea typeface="NanumGothic"/>
                <a:cs typeface="NanumGothic"/>
              </a:rPr>
              <a:t> </a:t>
            </a:r>
            <a:r>
              <a:rPr lang="ar-SA" dirty="0">
                <a:latin typeface="NanumGothic"/>
                <a:ea typeface="NanumGothic"/>
                <a:cs typeface="Times New Roman" panose="02020603050405020304" pitchFamily="18" charset="0"/>
              </a:rPr>
              <a:t>دولت</a:t>
            </a:r>
            <a:r>
              <a:rPr lang="ar-SA" dirty="0">
                <a:ea typeface="NanumGothic"/>
                <a:cs typeface="NanumGothic"/>
              </a:rPr>
              <a:t> </a:t>
            </a:r>
            <a:r>
              <a:rPr lang="ar-SA" dirty="0">
                <a:latin typeface="NanumGothic"/>
                <a:ea typeface="NanumGothic"/>
                <a:cs typeface="Times New Roman" panose="02020603050405020304" pitchFamily="18" charset="0"/>
              </a:rPr>
              <a:t>نسبت</a:t>
            </a:r>
            <a:r>
              <a:rPr lang="ar-SA" dirty="0">
                <a:ea typeface="NanumGothic"/>
                <a:cs typeface="NanumGothic"/>
              </a:rPr>
              <a:t> </a:t>
            </a:r>
            <a:r>
              <a:rPr lang="ar-SA" dirty="0">
                <a:latin typeface="NanumGothic"/>
                <a:ea typeface="NanumGothic"/>
                <a:cs typeface="Times New Roman" panose="02020603050405020304" pitchFamily="18" charset="0"/>
              </a:rPr>
              <a:t>به</a:t>
            </a:r>
            <a:r>
              <a:rPr lang="ar-SA" dirty="0">
                <a:ea typeface="NanumGothic"/>
                <a:cs typeface="NanumGothic"/>
              </a:rPr>
              <a:t> </a:t>
            </a:r>
            <a:r>
              <a:rPr lang="ar-SA" dirty="0">
                <a:latin typeface="NanumGothic"/>
                <a:ea typeface="NanumGothic"/>
                <a:cs typeface="Times New Roman" panose="02020603050405020304" pitchFamily="18" charset="0"/>
              </a:rPr>
              <a:t>درآمد</a:t>
            </a:r>
            <a:r>
              <a:rPr lang="ar-SA" dirty="0">
                <a:ea typeface="NanumGothic"/>
                <a:cs typeface="NanumGothic"/>
              </a:rPr>
              <a:t> </a:t>
            </a:r>
            <a:r>
              <a:rPr lang="ar-SA" dirty="0">
                <a:latin typeface="NanumGothic"/>
                <a:ea typeface="NanumGothic"/>
                <a:cs typeface="Times New Roman" panose="02020603050405020304" pitchFamily="18" charset="0"/>
              </a:rPr>
              <a:t>ملی</a:t>
            </a:r>
            <a:r>
              <a:rPr lang="en-US" dirty="0">
                <a:latin typeface="NanumGothic"/>
                <a:ea typeface="NanumGothic"/>
                <a:cs typeface="NanumGothic"/>
              </a:rPr>
              <a:t> (G/GDP) </a:t>
            </a:r>
            <a:r>
              <a:rPr lang="ar-SA" dirty="0">
                <a:latin typeface="NanumGothic"/>
                <a:ea typeface="NanumGothic"/>
                <a:cs typeface="Times New Roman" panose="02020603050405020304" pitchFamily="18" charset="0"/>
              </a:rPr>
              <a:t>نشان</a:t>
            </a:r>
            <a:r>
              <a:rPr lang="en-US" dirty="0">
                <a:latin typeface="NanumGothic"/>
                <a:ea typeface="NanumGothic"/>
                <a:cs typeface="NanumGothic"/>
              </a:rPr>
              <a:t>‌</a:t>
            </a:r>
            <a:r>
              <a:rPr lang="ar-SA" dirty="0">
                <a:latin typeface="NanumGothic"/>
                <a:ea typeface="NanumGothic"/>
                <a:cs typeface="Times New Roman" panose="02020603050405020304" pitchFamily="18" charset="0"/>
              </a:rPr>
              <a:t>دهنده</a:t>
            </a:r>
            <a:r>
              <a:rPr lang="ar-SA" dirty="0">
                <a:ea typeface="NanumGothic"/>
                <a:cs typeface="NanumGothic"/>
              </a:rPr>
              <a:t> </a:t>
            </a:r>
            <a:r>
              <a:rPr lang="ar-SA" dirty="0">
                <a:latin typeface="NanumGothic"/>
                <a:ea typeface="NanumGothic"/>
                <a:cs typeface="Times New Roman" panose="02020603050405020304" pitchFamily="18" charset="0"/>
              </a:rPr>
              <a:t>بزرگ</a:t>
            </a:r>
            <a:r>
              <a:rPr lang="en-US" dirty="0" smtClean="0">
                <a:latin typeface="NanumGothic"/>
                <a:ea typeface="NanumGothic"/>
                <a:cs typeface="NanumGothic"/>
              </a:rPr>
              <a:t>‌</a:t>
            </a:r>
            <a:r>
              <a:rPr lang="fa-IR" dirty="0" smtClean="0">
                <a:latin typeface="NanumGothic"/>
                <a:ea typeface="NanumGothic"/>
                <a:cs typeface="NanumGothic"/>
              </a:rPr>
              <a:t> </a:t>
            </a:r>
            <a:r>
              <a:rPr lang="ar-SA" dirty="0" smtClean="0">
                <a:latin typeface="NanumGothic"/>
                <a:ea typeface="NanumGothic"/>
                <a:cs typeface="Times New Roman" panose="02020603050405020304" pitchFamily="18" charset="0"/>
              </a:rPr>
              <a:t>تر</a:t>
            </a:r>
            <a:r>
              <a:rPr lang="ar-SA" dirty="0" smtClean="0">
                <a:ea typeface="NanumGothic"/>
                <a:cs typeface="NanumGothic"/>
              </a:rPr>
              <a:t> </a:t>
            </a:r>
            <a:r>
              <a:rPr lang="ar-SA" dirty="0">
                <a:latin typeface="NanumGothic"/>
                <a:ea typeface="NanumGothic"/>
                <a:cs typeface="Times New Roman" panose="02020603050405020304" pitchFamily="18" charset="0"/>
              </a:rPr>
              <a:t>بودن</a:t>
            </a:r>
            <a:r>
              <a:rPr lang="ar-SA" dirty="0">
                <a:ea typeface="NanumGothic"/>
                <a:cs typeface="NanumGothic"/>
              </a:rPr>
              <a:t> </a:t>
            </a:r>
            <a:r>
              <a:rPr lang="ar-SA" dirty="0">
                <a:latin typeface="NanumGothic"/>
                <a:ea typeface="NanumGothic"/>
                <a:cs typeface="Times New Roman" panose="02020603050405020304" pitchFamily="18" charset="0"/>
              </a:rPr>
              <a:t>اندازه</a:t>
            </a:r>
            <a:r>
              <a:rPr lang="ar-SA" dirty="0">
                <a:ea typeface="NanumGothic"/>
                <a:cs typeface="NanumGothic"/>
              </a:rPr>
              <a:t> </a:t>
            </a:r>
            <a:r>
              <a:rPr lang="ar-SA" dirty="0">
                <a:latin typeface="NanumGothic"/>
                <a:ea typeface="NanumGothic"/>
                <a:cs typeface="Times New Roman" panose="02020603050405020304" pitchFamily="18" charset="0"/>
              </a:rPr>
              <a:t>دولت</a:t>
            </a:r>
            <a:r>
              <a:rPr lang="ar-SA" dirty="0">
                <a:ea typeface="NanumGothic"/>
                <a:cs typeface="NanumGothic"/>
              </a:rPr>
              <a:t> </a:t>
            </a:r>
            <a:r>
              <a:rPr lang="ar-SA" dirty="0">
                <a:latin typeface="NanumGothic"/>
                <a:ea typeface="NanumGothic"/>
                <a:cs typeface="Times New Roman" panose="02020603050405020304" pitchFamily="18" charset="0"/>
              </a:rPr>
              <a:t>است</a:t>
            </a:r>
            <a:r>
              <a:rPr lang="en-US" dirty="0">
                <a:latin typeface="NanumGothic"/>
                <a:ea typeface="NanumGothic"/>
                <a:cs typeface="NanumGothic"/>
              </a:rPr>
              <a:t>. </a:t>
            </a:r>
            <a:endParaRPr lang="en-US" dirty="0"/>
          </a:p>
        </p:txBody>
      </p:sp>
      <p:sp>
        <p:nvSpPr>
          <p:cNvPr id="14" name="Rectangle 13"/>
          <p:cNvSpPr/>
          <p:nvPr/>
        </p:nvSpPr>
        <p:spPr>
          <a:xfrm>
            <a:off x="-1" y="0"/>
            <a:ext cx="12192000" cy="1754326"/>
          </a:xfrm>
          <a:prstGeom prst="rect">
            <a:avLst/>
          </a:prstGeom>
        </p:spPr>
        <p:style>
          <a:lnRef idx="1">
            <a:schemeClr val="accent4"/>
          </a:lnRef>
          <a:fillRef idx="3">
            <a:schemeClr val="accent4"/>
          </a:fillRef>
          <a:effectRef idx="2">
            <a:schemeClr val="accent4"/>
          </a:effectRef>
          <a:fontRef idx="minor">
            <a:schemeClr val="lt1"/>
          </a:fontRef>
        </p:style>
        <p:txBody>
          <a:bodyPr wrap="square">
            <a:spAutoFit/>
          </a:bodyPr>
          <a:lstStyle/>
          <a:p>
            <a:pPr algn="r" rtl="1"/>
            <a:r>
              <a:rPr lang="fa-IR" dirty="0" smtClean="0">
                <a:latin typeface="NanumGothic"/>
                <a:ea typeface="NanumGothic"/>
                <a:cs typeface="Times New Roman" panose="02020603050405020304" pitchFamily="18" charset="0"/>
              </a:rPr>
              <a:t>شاخص ازادی مالی:</a:t>
            </a:r>
          </a:p>
          <a:p>
            <a:pPr algn="r" rtl="1"/>
            <a:endParaRPr lang="fa-IR" dirty="0" smtClean="0">
              <a:latin typeface="NanumGothic"/>
              <a:ea typeface="NanumGothic"/>
              <a:cs typeface="Times New Roman" panose="02020603050405020304" pitchFamily="18" charset="0"/>
            </a:endParaRPr>
          </a:p>
          <a:p>
            <a:pPr algn="r" rtl="1"/>
            <a:r>
              <a:rPr lang="ar-SA" dirty="0" smtClean="0">
                <a:latin typeface="NanumGothic"/>
                <a:ea typeface="NanumGothic"/>
                <a:cs typeface="Times New Roman" panose="02020603050405020304" pitchFamily="18" charset="0"/>
              </a:rPr>
              <a:t>این</a:t>
            </a:r>
            <a:r>
              <a:rPr lang="ar-SA" dirty="0" smtClean="0">
                <a:ea typeface="NanumGothic"/>
                <a:cs typeface="NanumGothic"/>
              </a:rPr>
              <a:t> </a:t>
            </a:r>
            <a:r>
              <a:rPr lang="ar-SA" dirty="0">
                <a:latin typeface="NanumGothic"/>
                <a:ea typeface="NanumGothic"/>
                <a:cs typeface="Times New Roman" panose="02020603050405020304" pitchFamily="18" charset="0"/>
              </a:rPr>
              <a:t>شاخص</a:t>
            </a:r>
            <a:r>
              <a:rPr lang="ar-SA" dirty="0">
                <a:ea typeface="NanumGothic"/>
                <a:cs typeface="NanumGothic"/>
              </a:rPr>
              <a:t> </a:t>
            </a:r>
            <a:r>
              <a:rPr lang="ar-SA" dirty="0">
                <a:latin typeface="NanumGothic"/>
                <a:ea typeface="NanumGothic"/>
                <a:cs typeface="Times New Roman" panose="02020603050405020304" pitchFamily="18" charset="0"/>
              </a:rPr>
              <a:t>بر</a:t>
            </a:r>
            <a:r>
              <a:rPr lang="ar-SA" dirty="0">
                <a:ea typeface="NanumGothic"/>
                <a:cs typeface="NanumGothic"/>
              </a:rPr>
              <a:t> </a:t>
            </a:r>
            <a:r>
              <a:rPr lang="ar-SA" dirty="0">
                <a:latin typeface="NanumGothic"/>
                <a:ea typeface="NanumGothic"/>
                <a:cs typeface="Times New Roman" panose="02020603050405020304" pitchFamily="18" charset="0"/>
              </a:rPr>
              <a:t>موضوع</a:t>
            </a:r>
            <a:r>
              <a:rPr lang="ar-SA" dirty="0">
                <a:ea typeface="NanumGothic"/>
                <a:cs typeface="NanumGothic"/>
              </a:rPr>
              <a:t> </a:t>
            </a:r>
            <a:r>
              <a:rPr lang="ar-SA" dirty="0">
                <a:latin typeface="NanumGothic"/>
                <a:ea typeface="NanumGothic"/>
                <a:cs typeface="Times New Roman" panose="02020603050405020304" pitchFamily="18" charset="0"/>
              </a:rPr>
              <a:t>مالیات</a:t>
            </a:r>
            <a:r>
              <a:rPr lang="ar-SA" dirty="0">
                <a:ea typeface="NanumGothic"/>
                <a:cs typeface="NanumGothic"/>
              </a:rPr>
              <a:t> </a:t>
            </a:r>
            <a:r>
              <a:rPr lang="ar-SA" dirty="0">
                <a:latin typeface="NanumGothic"/>
                <a:ea typeface="NanumGothic"/>
                <a:cs typeface="Times New Roman" panose="02020603050405020304" pitchFamily="18" charset="0"/>
              </a:rPr>
              <a:t>تمرکز</a:t>
            </a:r>
            <a:r>
              <a:rPr lang="ar-SA" dirty="0">
                <a:ea typeface="NanumGothic"/>
                <a:cs typeface="NanumGothic"/>
              </a:rPr>
              <a:t> </a:t>
            </a:r>
            <a:r>
              <a:rPr lang="ar-SA" dirty="0">
                <a:latin typeface="NanumGothic"/>
                <a:ea typeface="NanumGothic"/>
                <a:cs typeface="Times New Roman" panose="02020603050405020304" pitchFamily="18" charset="0"/>
              </a:rPr>
              <a:t>دارد</a:t>
            </a:r>
            <a:r>
              <a:rPr lang="en-US" dirty="0">
                <a:latin typeface="NanumGothic"/>
                <a:ea typeface="NanumGothic"/>
                <a:cs typeface="NanumGothic"/>
              </a:rPr>
              <a:t>. </a:t>
            </a:r>
            <a:r>
              <a:rPr lang="ar-SA" dirty="0">
                <a:latin typeface="NanumGothic"/>
                <a:ea typeface="NanumGothic"/>
                <a:cs typeface="Times New Roman" panose="02020603050405020304" pitchFamily="18" charset="0"/>
              </a:rPr>
              <a:t>مالیات</a:t>
            </a:r>
            <a:r>
              <a:rPr lang="ar-SA" dirty="0">
                <a:ea typeface="NanumGothic"/>
                <a:cs typeface="NanumGothic"/>
              </a:rPr>
              <a:t> </a:t>
            </a:r>
            <a:r>
              <a:rPr lang="ar-SA" dirty="0">
                <a:latin typeface="NanumGothic"/>
                <a:ea typeface="NanumGothic"/>
                <a:cs typeface="Times New Roman" panose="02020603050405020304" pitchFamily="18" charset="0"/>
              </a:rPr>
              <a:t>ابزاری</a:t>
            </a:r>
            <a:r>
              <a:rPr lang="ar-SA" dirty="0">
                <a:ea typeface="NanumGothic"/>
                <a:cs typeface="NanumGothic"/>
              </a:rPr>
              <a:t> </a:t>
            </a:r>
            <a:r>
              <a:rPr lang="ar-SA" dirty="0">
                <a:latin typeface="NanumGothic"/>
                <a:ea typeface="NanumGothic"/>
                <a:cs typeface="Times New Roman" panose="02020603050405020304" pitchFamily="18" charset="0"/>
              </a:rPr>
              <a:t>است</a:t>
            </a:r>
            <a:r>
              <a:rPr lang="ar-SA" dirty="0">
                <a:ea typeface="NanumGothic"/>
                <a:cs typeface="NanumGothic"/>
              </a:rPr>
              <a:t> </a:t>
            </a:r>
            <a:r>
              <a:rPr lang="ar-SA" dirty="0">
                <a:latin typeface="NanumGothic"/>
                <a:ea typeface="NanumGothic"/>
                <a:cs typeface="Times New Roman" panose="02020603050405020304" pitchFamily="18" charset="0"/>
              </a:rPr>
              <a:t>که</a:t>
            </a:r>
            <a:r>
              <a:rPr lang="ar-SA" dirty="0">
                <a:ea typeface="NanumGothic"/>
                <a:cs typeface="NanumGothic"/>
              </a:rPr>
              <a:t> </a:t>
            </a:r>
            <a:r>
              <a:rPr lang="ar-SA" dirty="0">
                <a:latin typeface="NanumGothic"/>
                <a:ea typeface="NanumGothic"/>
                <a:cs typeface="Times New Roman" panose="02020603050405020304" pitchFamily="18" charset="0"/>
              </a:rPr>
              <a:t>دولت</a:t>
            </a:r>
            <a:r>
              <a:rPr lang="ar-SA" dirty="0">
                <a:ea typeface="NanumGothic"/>
                <a:cs typeface="NanumGothic"/>
              </a:rPr>
              <a:t> </a:t>
            </a:r>
            <a:r>
              <a:rPr lang="ar-SA" dirty="0">
                <a:latin typeface="NanumGothic"/>
                <a:ea typeface="NanumGothic"/>
                <a:cs typeface="Times New Roman" panose="02020603050405020304" pitchFamily="18" charset="0"/>
              </a:rPr>
              <a:t>برای</a:t>
            </a:r>
            <a:r>
              <a:rPr lang="ar-SA" dirty="0">
                <a:ea typeface="NanumGothic"/>
                <a:cs typeface="NanumGothic"/>
              </a:rPr>
              <a:t> </a:t>
            </a:r>
            <a:r>
              <a:rPr lang="ar-SA" dirty="0">
                <a:latin typeface="NanumGothic"/>
                <a:ea typeface="NanumGothic"/>
                <a:cs typeface="Times New Roman" panose="02020603050405020304" pitchFamily="18" charset="0"/>
              </a:rPr>
              <a:t>تامین</a:t>
            </a:r>
            <a:r>
              <a:rPr lang="ar-SA" dirty="0">
                <a:ea typeface="NanumGothic"/>
                <a:cs typeface="NanumGothic"/>
              </a:rPr>
              <a:t> </a:t>
            </a:r>
            <a:r>
              <a:rPr lang="ar-SA" dirty="0">
                <a:latin typeface="NanumGothic"/>
                <a:ea typeface="NanumGothic"/>
                <a:cs typeface="Times New Roman" panose="02020603050405020304" pitchFamily="18" charset="0"/>
              </a:rPr>
              <a:t>مخارج</a:t>
            </a:r>
            <a:r>
              <a:rPr lang="ar-SA" dirty="0">
                <a:ea typeface="NanumGothic"/>
                <a:cs typeface="NanumGothic"/>
              </a:rPr>
              <a:t> </a:t>
            </a:r>
            <a:r>
              <a:rPr lang="ar-SA" dirty="0">
                <a:latin typeface="NanumGothic"/>
                <a:ea typeface="NanumGothic"/>
                <a:cs typeface="Times New Roman" panose="02020603050405020304" pitchFamily="18" charset="0"/>
              </a:rPr>
              <a:t>خود</a:t>
            </a:r>
            <a:r>
              <a:rPr lang="ar-SA" dirty="0">
                <a:ea typeface="NanumGothic"/>
                <a:cs typeface="NanumGothic"/>
              </a:rPr>
              <a:t> </a:t>
            </a:r>
            <a:r>
              <a:rPr lang="ar-SA" dirty="0">
                <a:latin typeface="NanumGothic"/>
                <a:ea typeface="NanumGothic"/>
                <a:cs typeface="Times New Roman" panose="02020603050405020304" pitchFamily="18" charset="0"/>
              </a:rPr>
              <a:t>از</a:t>
            </a:r>
            <a:r>
              <a:rPr lang="ar-SA" dirty="0">
                <a:ea typeface="NanumGothic"/>
                <a:cs typeface="NanumGothic"/>
              </a:rPr>
              <a:t> </a:t>
            </a:r>
            <a:r>
              <a:rPr lang="ar-SA" dirty="0">
                <a:latin typeface="NanumGothic"/>
                <a:ea typeface="NanumGothic"/>
                <a:cs typeface="Times New Roman" panose="02020603050405020304" pitchFamily="18" charset="0"/>
              </a:rPr>
              <a:t>آن</a:t>
            </a:r>
            <a:r>
              <a:rPr lang="ar-SA" dirty="0">
                <a:ea typeface="NanumGothic"/>
                <a:cs typeface="NanumGothic"/>
              </a:rPr>
              <a:t> </a:t>
            </a:r>
            <a:r>
              <a:rPr lang="ar-SA" dirty="0">
                <a:latin typeface="NanumGothic"/>
                <a:ea typeface="NanumGothic"/>
                <a:cs typeface="Times New Roman" panose="02020603050405020304" pitchFamily="18" charset="0"/>
              </a:rPr>
              <a:t>استفاده</a:t>
            </a:r>
            <a:r>
              <a:rPr lang="ar-SA" dirty="0">
                <a:ea typeface="NanumGothic"/>
                <a:cs typeface="NanumGothic"/>
              </a:rPr>
              <a:t> </a:t>
            </a:r>
            <a:r>
              <a:rPr lang="ar-SA" dirty="0">
                <a:latin typeface="NanumGothic"/>
                <a:ea typeface="NanumGothic"/>
                <a:cs typeface="Times New Roman" panose="02020603050405020304" pitchFamily="18" charset="0"/>
              </a:rPr>
              <a:t>می</a:t>
            </a:r>
            <a:r>
              <a:rPr lang="en-US" dirty="0">
                <a:latin typeface="NanumGothic"/>
                <a:ea typeface="NanumGothic"/>
                <a:cs typeface="NanumGothic"/>
              </a:rPr>
              <a:t>‌</a:t>
            </a:r>
            <a:r>
              <a:rPr lang="ar-SA" dirty="0">
                <a:latin typeface="NanumGothic"/>
                <a:ea typeface="NanumGothic"/>
                <a:cs typeface="Times New Roman" panose="02020603050405020304" pitchFamily="18" charset="0"/>
              </a:rPr>
              <a:t>نماید</a:t>
            </a:r>
            <a:r>
              <a:rPr lang="ar-SA" dirty="0">
                <a:ea typeface="NanumGothic"/>
                <a:cs typeface="NanumGothic"/>
              </a:rPr>
              <a:t> </a:t>
            </a:r>
            <a:r>
              <a:rPr lang="ar-SA" dirty="0">
                <a:latin typeface="NanumGothic"/>
                <a:ea typeface="NanumGothic"/>
                <a:cs typeface="Times New Roman" panose="02020603050405020304" pitchFamily="18" charset="0"/>
              </a:rPr>
              <a:t>و</a:t>
            </a:r>
            <a:r>
              <a:rPr lang="ar-SA" dirty="0">
                <a:ea typeface="NanumGothic"/>
                <a:cs typeface="NanumGothic"/>
              </a:rPr>
              <a:t> </a:t>
            </a:r>
            <a:r>
              <a:rPr lang="ar-SA" dirty="0">
                <a:latin typeface="NanumGothic"/>
                <a:ea typeface="NanumGothic"/>
                <a:cs typeface="Times New Roman" panose="02020603050405020304" pitchFamily="18" charset="0"/>
              </a:rPr>
              <a:t>فعالیت</a:t>
            </a:r>
            <a:r>
              <a:rPr lang="en-US" dirty="0">
                <a:latin typeface="NanumGothic"/>
                <a:ea typeface="NanumGothic"/>
                <a:cs typeface="NanumGothic"/>
              </a:rPr>
              <a:t>‌</a:t>
            </a:r>
            <a:r>
              <a:rPr lang="ar-SA" dirty="0">
                <a:latin typeface="NanumGothic"/>
                <a:ea typeface="NanumGothic"/>
                <a:cs typeface="Times New Roman" panose="02020603050405020304" pitchFamily="18" charset="0"/>
              </a:rPr>
              <a:t>های</a:t>
            </a:r>
            <a:r>
              <a:rPr lang="ar-SA" dirty="0">
                <a:ea typeface="NanumGothic"/>
                <a:cs typeface="NanumGothic"/>
              </a:rPr>
              <a:t> </a:t>
            </a:r>
            <a:r>
              <a:rPr lang="ar-SA" dirty="0">
                <a:latin typeface="NanumGothic"/>
                <a:ea typeface="NanumGothic"/>
                <a:cs typeface="Times New Roman" panose="02020603050405020304" pitchFamily="18" charset="0"/>
              </a:rPr>
              <a:t>اقتصادی</a:t>
            </a:r>
            <a:r>
              <a:rPr lang="ar-SA" dirty="0">
                <a:ea typeface="NanumGothic"/>
                <a:cs typeface="NanumGothic"/>
              </a:rPr>
              <a:t> </a:t>
            </a:r>
            <a:r>
              <a:rPr lang="ar-SA" dirty="0">
                <a:latin typeface="NanumGothic"/>
                <a:ea typeface="NanumGothic"/>
                <a:cs typeface="Times New Roman" panose="02020603050405020304" pitchFamily="18" charset="0"/>
              </a:rPr>
              <a:t>افراد</a:t>
            </a:r>
            <a:r>
              <a:rPr lang="ar-SA" dirty="0">
                <a:ea typeface="NanumGothic"/>
                <a:cs typeface="NanumGothic"/>
              </a:rPr>
              <a:t> </a:t>
            </a:r>
            <a:r>
              <a:rPr lang="ar-SA" dirty="0">
                <a:latin typeface="NanumGothic"/>
                <a:ea typeface="NanumGothic"/>
                <a:cs typeface="Times New Roman" panose="02020603050405020304" pitchFamily="18" charset="0"/>
              </a:rPr>
              <a:t>و</a:t>
            </a:r>
            <a:r>
              <a:rPr lang="ar-SA" dirty="0">
                <a:ea typeface="NanumGothic"/>
                <a:cs typeface="NanumGothic"/>
              </a:rPr>
              <a:t> </a:t>
            </a:r>
            <a:r>
              <a:rPr lang="ar-SA" dirty="0">
                <a:latin typeface="NanumGothic"/>
                <a:ea typeface="NanumGothic"/>
                <a:cs typeface="Times New Roman" panose="02020603050405020304" pitchFamily="18" charset="0"/>
              </a:rPr>
              <a:t>شرکت</a:t>
            </a:r>
            <a:r>
              <a:rPr lang="en-US" dirty="0">
                <a:latin typeface="NanumGothic"/>
                <a:ea typeface="NanumGothic"/>
                <a:cs typeface="NanumGothic"/>
              </a:rPr>
              <a:t>‌</a:t>
            </a:r>
            <a:r>
              <a:rPr lang="ar-SA" dirty="0">
                <a:latin typeface="NanumGothic"/>
                <a:ea typeface="NanumGothic"/>
                <a:cs typeface="Times New Roman" panose="02020603050405020304" pitchFamily="18" charset="0"/>
              </a:rPr>
              <a:t>ها</a:t>
            </a:r>
            <a:r>
              <a:rPr lang="ar-SA" dirty="0">
                <a:ea typeface="NanumGothic"/>
                <a:cs typeface="NanumGothic"/>
              </a:rPr>
              <a:t> </a:t>
            </a:r>
            <a:r>
              <a:rPr lang="ar-SA" dirty="0">
                <a:latin typeface="NanumGothic"/>
                <a:ea typeface="NanumGothic"/>
                <a:cs typeface="Times New Roman" panose="02020603050405020304" pitchFamily="18" charset="0"/>
              </a:rPr>
              <a:t>از</a:t>
            </a:r>
            <a:r>
              <a:rPr lang="ar-SA" dirty="0">
                <a:ea typeface="NanumGothic"/>
                <a:cs typeface="NanumGothic"/>
              </a:rPr>
              <a:t> </a:t>
            </a:r>
            <a:r>
              <a:rPr lang="ar-SA" dirty="0">
                <a:latin typeface="NanumGothic"/>
                <a:ea typeface="NanumGothic"/>
                <a:cs typeface="Times New Roman" panose="02020603050405020304" pitchFamily="18" charset="0"/>
              </a:rPr>
              <a:t>آن</a:t>
            </a:r>
            <a:r>
              <a:rPr lang="ar-SA" dirty="0">
                <a:ea typeface="NanumGothic"/>
                <a:cs typeface="NanumGothic"/>
              </a:rPr>
              <a:t> </a:t>
            </a:r>
            <a:r>
              <a:rPr lang="ar-SA" dirty="0">
                <a:latin typeface="NanumGothic"/>
                <a:ea typeface="NanumGothic"/>
                <a:cs typeface="Times New Roman" panose="02020603050405020304" pitchFamily="18" charset="0"/>
              </a:rPr>
              <a:t>متاثر</a:t>
            </a:r>
            <a:r>
              <a:rPr lang="ar-SA" dirty="0">
                <a:ea typeface="NanumGothic"/>
                <a:cs typeface="NanumGothic"/>
              </a:rPr>
              <a:t> </a:t>
            </a:r>
            <a:r>
              <a:rPr lang="ar-SA" dirty="0">
                <a:latin typeface="NanumGothic"/>
                <a:ea typeface="NanumGothic"/>
                <a:cs typeface="Times New Roman" panose="02020603050405020304" pitchFamily="18" charset="0"/>
              </a:rPr>
              <a:t>می</a:t>
            </a:r>
            <a:r>
              <a:rPr lang="en-US" dirty="0">
                <a:latin typeface="NanumGothic"/>
                <a:ea typeface="NanumGothic"/>
                <a:cs typeface="NanumGothic"/>
              </a:rPr>
              <a:t>‌</a:t>
            </a:r>
            <a:r>
              <a:rPr lang="ar-SA" dirty="0">
                <a:latin typeface="NanumGothic"/>
                <a:ea typeface="NanumGothic"/>
                <a:cs typeface="Times New Roman" panose="02020603050405020304" pitchFamily="18" charset="0"/>
              </a:rPr>
              <a:t>شود</a:t>
            </a:r>
            <a:r>
              <a:rPr lang="en-US" dirty="0">
                <a:latin typeface="NanumGothic"/>
                <a:ea typeface="NanumGothic"/>
                <a:cs typeface="NanumGothic"/>
              </a:rPr>
              <a:t>. </a:t>
            </a:r>
            <a:r>
              <a:rPr lang="ar-SA" dirty="0">
                <a:latin typeface="NanumGothic"/>
                <a:ea typeface="NanumGothic"/>
                <a:cs typeface="Times New Roman" panose="02020603050405020304" pitchFamily="18" charset="0"/>
              </a:rPr>
              <a:t>در</a:t>
            </a:r>
            <a:r>
              <a:rPr lang="ar-SA" dirty="0">
                <a:ea typeface="NanumGothic"/>
                <a:cs typeface="NanumGothic"/>
              </a:rPr>
              <a:t> </a:t>
            </a:r>
            <a:r>
              <a:rPr lang="ar-SA" dirty="0">
                <a:latin typeface="NanumGothic"/>
                <a:ea typeface="NanumGothic"/>
                <a:cs typeface="Times New Roman" panose="02020603050405020304" pitchFamily="18" charset="0"/>
              </a:rPr>
              <a:t>این</a:t>
            </a:r>
            <a:r>
              <a:rPr lang="ar-SA" dirty="0">
                <a:ea typeface="NanumGothic"/>
                <a:cs typeface="NanumGothic"/>
              </a:rPr>
              <a:t> </a:t>
            </a:r>
            <a:r>
              <a:rPr lang="ar-SA" dirty="0">
                <a:latin typeface="NanumGothic"/>
                <a:ea typeface="NanumGothic"/>
                <a:cs typeface="Times New Roman" panose="02020603050405020304" pitchFamily="18" charset="0"/>
              </a:rPr>
              <a:t>شاخص</a:t>
            </a:r>
            <a:r>
              <a:rPr lang="ar-SA" dirty="0">
                <a:ea typeface="NanumGothic"/>
                <a:cs typeface="NanumGothic"/>
              </a:rPr>
              <a:t> </a:t>
            </a:r>
            <a:r>
              <a:rPr lang="ar-SA" dirty="0">
                <a:latin typeface="NanumGothic"/>
                <a:ea typeface="NanumGothic"/>
                <a:cs typeface="Times New Roman" panose="02020603050405020304" pitchFamily="18" charset="0"/>
              </a:rPr>
              <a:t>سه</a:t>
            </a:r>
            <a:r>
              <a:rPr lang="ar-SA" dirty="0">
                <a:ea typeface="NanumGothic"/>
                <a:cs typeface="NanumGothic"/>
              </a:rPr>
              <a:t> </a:t>
            </a:r>
            <a:r>
              <a:rPr lang="ar-SA" dirty="0">
                <a:latin typeface="NanumGothic"/>
                <a:ea typeface="NanumGothic"/>
                <a:cs typeface="Times New Roman" panose="02020603050405020304" pitchFamily="18" charset="0"/>
              </a:rPr>
              <a:t>متغیر</a:t>
            </a:r>
            <a:r>
              <a:rPr lang="ar-SA" dirty="0">
                <a:ea typeface="NanumGothic"/>
                <a:cs typeface="NanumGothic"/>
              </a:rPr>
              <a:t> </a:t>
            </a:r>
            <a:r>
              <a:rPr lang="ar-SA" dirty="0">
                <a:latin typeface="NanumGothic"/>
                <a:ea typeface="NanumGothic"/>
                <a:cs typeface="Times New Roman" panose="02020603050405020304" pitchFamily="18" charset="0"/>
              </a:rPr>
              <a:t>مدنظر</a:t>
            </a:r>
            <a:r>
              <a:rPr lang="ar-SA" dirty="0">
                <a:ea typeface="NanumGothic"/>
                <a:cs typeface="NanumGothic"/>
              </a:rPr>
              <a:t> </a:t>
            </a:r>
            <a:r>
              <a:rPr lang="ar-SA" dirty="0">
                <a:latin typeface="NanumGothic"/>
                <a:ea typeface="NanumGothic"/>
                <a:cs typeface="Times New Roman" panose="02020603050405020304" pitchFamily="18" charset="0"/>
              </a:rPr>
              <a:t>است</a:t>
            </a:r>
            <a:r>
              <a:rPr lang="en-US" dirty="0">
                <a:latin typeface="NanumGothic"/>
                <a:ea typeface="NanumGothic"/>
                <a:cs typeface="NanumGothic"/>
              </a:rPr>
              <a:t>. </a:t>
            </a:r>
            <a:r>
              <a:rPr lang="ar-SA" dirty="0">
                <a:latin typeface="NanumGothic"/>
                <a:ea typeface="NanumGothic"/>
                <a:cs typeface="Times New Roman" panose="02020603050405020304" pitchFamily="18" charset="0"/>
              </a:rPr>
              <a:t>حداکثر</a:t>
            </a:r>
            <a:r>
              <a:rPr lang="ar-SA" dirty="0">
                <a:ea typeface="NanumGothic"/>
                <a:cs typeface="NanumGothic"/>
              </a:rPr>
              <a:t> </a:t>
            </a:r>
            <a:r>
              <a:rPr lang="ar-SA" dirty="0">
                <a:latin typeface="NanumGothic"/>
                <a:ea typeface="NanumGothic"/>
                <a:cs typeface="Times New Roman" panose="02020603050405020304" pitchFamily="18" charset="0"/>
              </a:rPr>
              <a:t>نرخ</a:t>
            </a:r>
            <a:r>
              <a:rPr lang="ar-SA" dirty="0">
                <a:ea typeface="NanumGothic"/>
                <a:cs typeface="NanumGothic"/>
              </a:rPr>
              <a:t> </a:t>
            </a:r>
            <a:r>
              <a:rPr lang="ar-SA" dirty="0">
                <a:latin typeface="NanumGothic"/>
                <a:ea typeface="NanumGothic"/>
                <a:cs typeface="Times New Roman" panose="02020603050405020304" pitchFamily="18" charset="0"/>
              </a:rPr>
              <a:t>مالیات</a:t>
            </a:r>
            <a:r>
              <a:rPr lang="ar-SA" dirty="0">
                <a:ea typeface="NanumGothic"/>
                <a:cs typeface="NanumGothic"/>
              </a:rPr>
              <a:t> </a:t>
            </a:r>
            <a:r>
              <a:rPr lang="ar-SA" dirty="0">
                <a:latin typeface="NanumGothic"/>
                <a:ea typeface="NanumGothic"/>
                <a:cs typeface="Times New Roman" panose="02020603050405020304" pitchFamily="18" charset="0"/>
              </a:rPr>
              <a:t>بر</a:t>
            </a:r>
            <a:r>
              <a:rPr lang="ar-SA" dirty="0">
                <a:ea typeface="NanumGothic"/>
                <a:cs typeface="NanumGothic"/>
              </a:rPr>
              <a:t> </a:t>
            </a:r>
            <a:r>
              <a:rPr lang="ar-SA" dirty="0">
                <a:latin typeface="NanumGothic"/>
                <a:ea typeface="NanumGothic"/>
                <a:cs typeface="Times New Roman" panose="02020603050405020304" pitchFamily="18" charset="0"/>
              </a:rPr>
              <a:t>درآمد</a:t>
            </a:r>
            <a:r>
              <a:rPr lang="ar-SA" dirty="0">
                <a:ea typeface="NanumGothic"/>
                <a:cs typeface="NanumGothic"/>
              </a:rPr>
              <a:t> </a:t>
            </a:r>
            <a:r>
              <a:rPr lang="ar-SA" dirty="0">
                <a:latin typeface="NanumGothic"/>
                <a:ea typeface="NanumGothic"/>
                <a:cs typeface="Times New Roman" panose="02020603050405020304" pitchFamily="18" charset="0"/>
              </a:rPr>
              <a:t>افراد،</a:t>
            </a:r>
            <a:r>
              <a:rPr lang="ar-SA" dirty="0">
                <a:ea typeface="NanumGothic"/>
                <a:cs typeface="NanumGothic"/>
              </a:rPr>
              <a:t> </a:t>
            </a:r>
            <a:r>
              <a:rPr lang="ar-SA" dirty="0">
                <a:latin typeface="NanumGothic"/>
                <a:ea typeface="NanumGothic"/>
                <a:cs typeface="Times New Roman" panose="02020603050405020304" pitchFamily="18" charset="0"/>
              </a:rPr>
              <a:t>حداکثر</a:t>
            </a:r>
            <a:r>
              <a:rPr lang="ar-SA" dirty="0">
                <a:ea typeface="NanumGothic"/>
                <a:cs typeface="NanumGothic"/>
              </a:rPr>
              <a:t> </a:t>
            </a:r>
            <a:r>
              <a:rPr lang="ar-SA" dirty="0">
                <a:latin typeface="NanumGothic"/>
                <a:ea typeface="NanumGothic"/>
                <a:cs typeface="Times New Roman" panose="02020603050405020304" pitchFamily="18" charset="0"/>
              </a:rPr>
              <a:t>نرخ</a:t>
            </a:r>
            <a:r>
              <a:rPr lang="ar-SA" dirty="0">
                <a:ea typeface="NanumGothic"/>
                <a:cs typeface="NanumGothic"/>
              </a:rPr>
              <a:t> </a:t>
            </a:r>
            <a:r>
              <a:rPr lang="ar-SA" dirty="0">
                <a:latin typeface="NanumGothic"/>
                <a:ea typeface="NanumGothic"/>
                <a:cs typeface="Times New Roman" panose="02020603050405020304" pitchFamily="18" charset="0"/>
              </a:rPr>
              <a:t>مالیات</a:t>
            </a:r>
            <a:r>
              <a:rPr lang="ar-SA" dirty="0">
                <a:ea typeface="NanumGothic"/>
                <a:cs typeface="NanumGothic"/>
              </a:rPr>
              <a:t> </a:t>
            </a:r>
            <a:r>
              <a:rPr lang="ar-SA" dirty="0">
                <a:latin typeface="NanumGothic"/>
                <a:ea typeface="NanumGothic"/>
                <a:cs typeface="Times New Roman" panose="02020603050405020304" pitchFamily="18" charset="0"/>
              </a:rPr>
              <a:t>بر</a:t>
            </a:r>
            <a:r>
              <a:rPr lang="ar-SA" dirty="0">
                <a:ea typeface="NanumGothic"/>
                <a:cs typeface="NanumGothic"/>
              </a:rPr>
              <a:t> </a:t>
            </a:r>
            <a:r>
              <a:rPr lang="ar-SA" dirty="0">
                <a:latin typeface="NanumGothic"/>
                <a:ea typeface="NanumGothic"/>
                <a:cs typeface="Times New Roman" panose="02020603050405020304" pitchFamily="18" charset="0"/>
              </a:rPr>
              <a:t>بنگاه</a:t>
            </a:r>
            <a:r>
              <a:rPr lang="en-US" dirty="0">
                <a:latin typeface="NanumGothic"/>
                <a:ea typeface="NanumGothic"/>
                <a:cs typeface="NanumGothic"/>
              </a:rPr>
              <a:t>‌</a:t>
            </a:r>
            <a:r>
              <a:rPr lang="ar-SA" dirty="0">
                <a:latin typeface="NanumGothic"/>
                <a:ea typeface="NanumGothic"/>
                <a:cs typeface="Times New Roman" panose="02020603050405020304" pitchFamily="18" charset="0"/>
              </a:rPr>
              <a:t>ها</a:t>
            </a:r>
            <a:r>
              <a:rPr lang="ar-SA" dirty="0">
                <a:ea typeface="NanumGothic"/>
                <a:cs typeface="NanumGothic"/>
              </a:rPr>
              <a:t> </a:t>
            </a:r>
            <a:r>
              <a:rPr lang="ar-SA" dirty="0">
                <a:latin typeface="NanumGothic"/>
                <a:ea typeface="NanumGothic"/>
                <a:cs typeface="Times New Roman" panose="02020603050405020304" pitchFamily="18" charset="0"/>
              </a:rPr>
              <a:t>و</a:t>
            </a:r>
            <a:r>
              <a:rPr lang="ar-SA" dirty="0">
                <a:ea typeface="NanumGothic"/>
                <a:cs typeface="NanumGothic"/>
              </a:rPr>
              <a:t> </a:t>
            </a:r>
            <a:r>
              <a:rPr lang="ar-SA" dirty="0">
                <a:latin typeface="NanumGothic"/>
                <a:ea typeface="NanumGothic"/>
                <a:cs typeface="Times New Roman" panose="02020603050405020304" pitchFamily="18" charset="0"/>
              </a:rPr>
              <a:t>شرکت</a:t>
            </a:r>
            <a:r>
              <a:rPr lang="en-US" dirty="0">
                <a:latin typeface="NanumGothic"/>
                <a:ea typeface="NanumGothic"/>
                <a:cs typeface="NanumGothic"/>
              </a:rPr>
              <a:t>‌</a:t>
            </a:r>
            <a:r>
              <a:rPr lang="ar-SA" dirty="0">
                <a:latin typeface="NanumGothic"/>
                <a:ea typeface="NanumGothic"/>
                <a:cs typeface="Times New Roman" panose="02020603050405020304" pitchFamily="18" charset="0"/>
              </a:rPr>
              <a:t>ها</a:t>
            </a:r>
            <a:r>
              <a:rPr lang="ar-SA" dirty="0">
                <a:ea typeface="NanumGothic"/>
                <a:cs typeface="NanumGothic"/>
              </a:rPr>
              <a:t> </a:t>
            </a:r>
            <a:r>
              <a:rPr lang="ar-SA" dirty="0">
                <a:latin typeface="NanumGothic"/>
                <a:ea typeface="NanumGothic"/>
                <a:cs typeface="Times New Roman" panose="02020603050405020304" pitchFamily="18" charset="0"/>
              </a:rPr>
              <a:t>و</a:t>
            </a:r>
            <a:r>
              <a:rPr lang="ar-SA" dirty="0">
                <a:ea typeface="NanumGothic"/>
                <a:cs typeface="NanumGothic"/>
              </a:rPr>
              <a:t> </a:t>
            </a:r>
            <a:r>
              <a:rPr lang="ar-SA" dirty="0">
                <a:latin typeface="NanumGothic"/>
                <a:ea typeface="NanumGothic"/>
                <a:cs typeface="Times New Roman" panose="02020603050405020304" pitchFamily="18" charset="0"/>
              </a:rPr>
              <a:t>میزان</a:t>
            </a:r>
            <a:r>
              <a:rPr lang="ar-SA" dirty="0">
                <a:ea typeface="NanumGothic"/>
                <a:cs typeface="NanumGothic"/>
              </a:rPr>
              <a:t> </a:t>
            </a:r>
            <a:r>
              <a:rPr lang="ar-SA" dirty="0">
                <a:latin typeface="NanumGothic"/>
                <a:ea typeface="NanumGothic"/>
                <a:cs typeface="Times New Roman" panose="02020603050405020304" pitchFamily="18" charset="0"/>
              </a:rPr>
              <a:t>درآمد</a:t>
            </a:r>
            <a:r>
              <a:rPr lang="ar-SA" dirty="0">
                <a:ea typeface="NanumGothic"/>
                <a:cs typeface="NanumGothic"/>
              </a:rPr>
              <a:t> </a:t>
            </a:r>
            <a:r>
              <a:rPr lang="ar-SA" dirty="0">
                <a:latin typeface="NanumGothic"/>
                <a:ea typeface="NanumGothic"/>
                <a:cs typeface="Times New Roman" panose="02020603050405020304" pitchFamily="18" charset="0"/>
              </a:rPr>
              <a:t>دولت</a:t>
            </a:r>
            <a:r>
              <a:rPr lang="ar-SA" dirty="0">
                <a:ea typeface="NanumGothic"/>
                <a:cs typeface="NanumGothic"/>
              </a:rPr>
              <a:t> </a:t>
            </a:r>
            <a:r>
              <a:rPr lang="ar-SA" dirty="0">
                <a:latin typeface="NanumGothic"/>
                <a:ea typeface="NanumGothic"/>
                <a:cs typeface="Times New Roman" panose="02020603050405020304" pitchFamily="18" charset="0"/>
              </a:rPr>
              <a:t>از</a:t>
            </a:r>
            <a:r>
              <a:rPr lang="ar-SA" dirty="0">
                <a:ea typeface="NanumGothic"/>
                <a:cs typeface="NanumGothic"/>
              </a:rPr>
              <a:t> </a:t>
            </a:r>
            <a:r>
              <a:rPr lang="ar-SA" dirty="0">
                <a:latin typeface="NanumGothic"/>
                <a:ea typeface="NanumGothic"/>
                <a:cs typeface="Times New Roman" panose="02020603050405020304" pitchFamily="18" charset="0"/>
              </a:rPr>
              <a:t>طریق</a:t>
            </a:r>
            <a:r>
              <a:rPr lang="ar-SA" dirty="0">
                <a:ea typeface="NanumGothic"/>
                <a:cs typeface="NanumGothic"/>
              </a:rPr>
              <a:t> </a:t>
            </a:r>
            <a:r>
              <a:rPr lang="ar-SA" dirty="0">
                <a:latin typeface="NanumGothic"/>
                <a:ea typeface="NanumGothic"/>
                <a:cs typeface="Times New Roman" panose="02020603050405020304" pitchFamily="18" charset="0"/>
              </a:rPr>
              <a:t>مالیات</a:t>
            </a:r>
            <a:r>
              <a:rPr lang="en-US" dirty="0">
                <a:latin typeface="NanumGothic"/>
                <a:ea typeface="NanumGothic"/>
                <a:cs typeface="NanumGothic"/>
              </a:rPr>
              <a:t>(</a:t>
            </a:r>
            <a:r>
              <a:rPr lang="ar-SA" dirty="0">
                <a:latin typeface="NanumGothic"/>
                <a:ea typeface="NanumGothic"/>
                <a:cs typeface="Times New Roman" panose="02020603050405020304" pitchFamily="18" charset="0"/>
              </a:rPr>
              <a:t>درصد</a:t>
            </a:r>
            <a:r>
              <a:rPr lang="ar-SA" dirty="0">
                <a:ea typeface="NanumGothic"/>
                <a:cs typeface="NanumGothic"/>
              </a:rPr>
              <a:t> </a:t>
            </a:r>
            <a:r>
              <a:rPr lang="ar-SA" dirty="0">
                <a:latin typeface="NanumGothic"/>
                <a:ea typeface="NanumGothic"/>
                <a:cs typeface="Times New Roman" panose="02020603050405020304" pitchFamily="18" charset="0"/>
              </a:rPr>
              <a:t>از</a:t>
            </a:r>
            <a:r>
              <a:rPr lang="ar-SA" dirty="0">
                <a:ea typeface="NanumGothic"/>
                <a:cs typeface="NanumGothic"/>
              </a:rPr>
              <a:t> </a:t>
            </a:r>
            <a:r>
              <a:rPr lang="ar-SA" dirty="0">
                <a:latin typeface="NanumGothic"/>
                <a:ea typeface="NanumGothic"/>
                <a:cs typeface="Times New Roman" panose="02020603050405020304" pitchFamily="18" charset="0"/>
              </a:rPr>
              <a:t>تولید</a:t>
            </a:r>
            <a:r>
              <a:rPr lang="ar-SA" dirty="0">
                <a:ea typeface="NanumGothic"/>
                <a:cs typeface="NanumGothic"/>
              </a:rPr>
              <a:t> </a:t>
            </a:r>
            <a:r>
              <a:rPr lang="ar-SA" dirty="0">
                <a:latin typeface="NanumGothic"/>
                <a:ea typeface="NanumGothic"/>
                <a:cs typeface="Times New Roman" panose="02020603050405020304" pitchFamily="18" charset="0"/>
              </a:rPr>
              <a:t>ناخالص</a:t>
            </a:r>
            <a:r>
              <a:rPr lang="ar-SA" dirty="0">
                <a:ea typeface="NanumGothic"/>
                <a:cs typeface="NanumGothic"/>
              </a:rPr>
              <a:t> </a:t>
            </a:r>
            <a:r>
              <a:rPr lang="ar-SA" dirty="0">
                <a:latin typeface="NanumGothic"/>
                <a:ea typeface="NanumGothic"/>
                <a:cs typeface="Times New Roman" panose="02020603050405020304" pitchFamily="18" charset="0"/>
              </a:rPr>
              <a:t>داخلی</a:t>
            </a:r>
            <a:r>
              <a:rPr lang="en-US" dirty="0">
                <a:latin typeface="NanumGothic"/>
                <a:ea typeface="NanumGothic"/>
                <a:cs typeface="NanumGothic"/>
              </a:rPr>
              <a:t>GDP). </a:t>
            </a:r>
            <a:r>
              <a:rPr lang="ar-SA" dirty="0">
                <a:latin typeface="NanumGothic"/>
                <a:ea typeface="NanumGothic"/>
                <a:cs typeface="Times New Roman" panose="02020603050405020304" pitchFamily="18" charset="0"/>
              </a:rPr>
              <a:t>گزارش</a:t>
            </a:r>
            <a:r>
              <a:rPr lang="ar-SA" dirty="0">
                <a:ea typeface="NanumGothic"/>
                <a:cs typeface="NanumGothic"/>
              </a:rPr>
              <a:t> </a:t>
            </a:r>
            <a:r>
              <a:rPr lang="ar-SA" dirty="0">
                <a:latin typeface="NanumGothic"/>
                <a:ea typeface="NanumGothic"/>
                <a:cs typeface="Times New Roman" panose="02020603050405020304" pitchFamily="18" charset="0"/>
              </a:rPr>
              <a:t>ارائه</a:t>
            </a:r>
            <a:r>
              <a:rPr lang="ar-SA" dirty="0">
                <a:ea typeface="NanumGothic"/>
                <a:cs typeface="NanumGothic"/>
              </a:rPr>
              <a:t> </a:t>
            </a:r>
            <a:r>
              <a:rPr lang="ar-SA" dirty="0">
                <a:latin typeface="NanumGothic"/>
                <a:ea typeface="NanumGothic"/>
                <a:cs typeface="Times New Roman" panose="02020603050405020304" pitchFamily="18" charset="0"/>
              </a:rPr>
              <a:t>شده</a:t>
            </a:r>
            <a:r>
              <a:rPr lang="ar-SA" dirty="0">
                <a:ea typeface="NanumGothic"/>
                <a:cs typeface="NanumGothic"/>
              </a:rPr>
              <a:t> </a:t>
            </a:r>
            <a:r>
              <a:rPr lang="ar-SA" dirty="0">
                <a:latin typeface="NanumGothic"/>
                <a:ea typeface="NanumGothic"/>
                <a:cs typeface="Times New Roman" panose="02020603050405020304" pitchFamily="18" charset="0"/>
              </a:rPr>
              <a:t>در</a:t>
            </a:r>
            <a:r>
              <a:rPr lang="ar-SA" dirty="0">
                <a:ea typeface="NanumGothic"/>
                <a:cs typeface="NanumGothic"/>
              </a:rPr>
              <a:t> </a:t>
            </a:r>
            <a:r>
              <a:rPr lang="ar-SA" dirty="0">
                <a:latin typeface="NanumGothic"/>
                <a:ea typeface="NanumGothic"/>
                <a:cs typeface="Times New Roman" panose="02020603050405020304" pitchFamily="18" charset="0"/>
              </a:rPr>
              <a:t>مورد</a:t>
            </a:r>
            <a:r>
              <a:rPr lang="ar-SA" dirty="0">
                <a:ea typeface="NanumGothic"/>
                <a:cs typeface="NanumGothic"/>
              </a:rPr>
              <a:t> </a:t>
            </a:r>
            <a:r>
              <a:rPr lang="ar-SA" dirty="0">
                <a:latin typeface="NanumGothic"/>
                <a:ea typeface="NanumGothic"/>
                <a:cs typeface="Times New Roman" panose="02020603050405020304" pitchFamily="18" charset="0"/>
              </a:rPr>
              <a:t>وضعیت</a:t>
            </a:r>
            <a:r>
              <a:rPr lang="ar-SA" dirty="0">
                <a:ea typeface="NanumGothic"/>
                <a:cs typeface="NanumGothic"/>
              </a:rPr>
              <a:t> </a:t>
            </a:r>
            <a:r>
              <a:rPr lang="ar-SA" dirty="0">
                <a:latin typeface="NanumGothic"/>
                <a:ea typeface="NanumGothic"/>
                <a:cs typeface="Times New Roman" panose="02020603050405020304" pitchFamily="18" charset="0"/>
              </a:rPr>
              <a:t>این</a:t>
            </a:r>
            <a:r>
              <a:rPr lang="ar-SA" dirty="0">
                <a:ea typeface="NanumGothic"/>
                <a:cs typeface="NanumGothic"/>
              </a:rPr>
              <a:t> </a:t>
            </a:r>
            <a:r>
              <a:rPr lang="ar-SA" dirty="0">
                <a:latin typeface="NanumGothic"/>
                <a:ea typeface="NanumGothic"/>
                <a:cs typeface="Times New Roman" panose="02020603050405020304" pitchFamily="18" charset="0"/>
              </a:rPr>
              <a:t>شاخص</a:t>
            </a:r>
            <a:r>
              <a:rPr lang="ar-SA" dirty="0">
                <a:ea typeface="NanumGothic"/>
                <a:cs typeface="NanumGothic"/>
              </a:rPr>
              <a:t> </a:t>
            </a:r>
            <a:r>
              <a:rPr lang="ar-SA" dirty="0">
                <a:latin typeface="NanumGothic"/>
                <a:ea typeface="NanumGothic"/>
                <a:cs typeface="Times New Roman" panose="02020603050405020304" pitchFamily="18" charset="0"/>
              </a:rPr>
              <a:t>برای</a:t>
            </a:r>
            <a:r>
              <a:rPr lang="ar-SA" dirty="0">
                <a:ea typeface="NanumGothic"/>
                <a:cs typeface="NanumGothic"/>
              </a:rPr>
              <a:t> </a:t>
            </a:r>
            <a:r>
              <a:rPr lang="ar-SA" dirty="0">
                <a:latin typeface="NanumGothic"/>
                <a:ea typeface="NanumGothic"/>
                <a:cs typeface="Times New Roman" panose="02020603050405020304" pitchFamily="18" charset="0"/>
              </a:rPr>
              <a:t>ایران</a:t>
            </a:r>
            <a:r>
              <a:rPr lang="ar-SA" dirty="0">
                <a:ea typeface="NanumGothic"/>
                <a:cs typeface="NanumGothic"/>
              </a:rPr>
              <a:t> </a:t>
            </a:r>
            <a:r>
              <a:rPr lang="ar-SA" dirty="0">
                <a:latin typeface="NanumGothic"/>
                <a:ea typeface="NanumGothic"/>
                <a:cs typeface="Times New Roman" panose="02020603050405020304" pitchFamily="18" charset="0"/>
              </a:rPr>
              <a:t>نشان</a:t>
            </a:r>
            <a:r>
              <a:rPr lang="en-US" dirty="0">
                <a:latin typeface="NanumGothic"/>
                <a:ea typeface="NanumGothic"/>
                <a:cs typeface="NanumGothic"/>
              </a:rPr>
              <a:t>‌</a:t>
            </a:r>
            <a:r>
              <a:rPr lang="ar-SA" dirty="0">
                <a:latin typeface="NanumGothic"/>
                <a:ea typeface="NanumGothic"/>
                <a:cs typeface="Times New Roman" panose="02020603050405020304" pitchFamily="18" charset="0"/>
              </a:rPr>
              <a:t>دهنده</a:t>
            </a:r>
            <a:r>
              <a:rPr lang="ar-SA" dirty="0">
                <a:ea typeface="NanumGothic"/>
                <a:cs typeface="NanumGothic"/>
              </a:rPr>
              <a:t> </a:t>
            </a:r>
            <a:r>
              <a:rPr lang="ar-SA" dirty="0">
                <a:latin typeface="NanumGothic"/>
                <a:ea typeface="NanumGothic"/>
                <a:cs typeface="Times New Roman" panose="02020603050405020304" pitchFamily="18" charset="0"/>
              </a:rPr>
              <a:t>نرخ</a:t>
            </a:r>
            <a:r>
              <a:rPr lang="ar-SA" dirty="0">
                <a:ea typeface="NanumGothic"/>
                <a:cs typeface="NanumGothic"/>
              </a:rPr>
              <a:t> </a:t>
            </a:r>
            <a:r>
              <a:rPr lang="ar-SA" dirty="0">
                <a:latin typeface="NanumGothic"/>
                <a:ea typeface="NanumGothic"/>
                <a:cs typeface="Times New Roman" panose="02020603050405020304" pitchFamily="18" charset="0"/>
              </a:rPr>
              <a:t>بالای</a:t>
            </a:r>
            <a:r>
              <a:rPr lang="ar-SA" dirty="0">
                <a:ea typeface="NanumGothic"/>
                <a:cs typeface="NanumGothic"/>
              </a:rPr>
              <a:t> </a:t>
            </a:r>
            <a:r>
              <a:rPr lang="ar-SA" dirty="0">
                <a:latin typeface="NanumGothic"/>
                <a:ea typeface="NanumGothic"/>
                <a:cs typeface="Times New Roman" panose="02020603050405020304" pitchFamily="18" charset="0"/>
              </a:rPr>
              <a:t>مالیات</a:t>
            </a:r>
            <a:r>
              <a:rPr lang="ar-SA" dirty="0">
                <a:ea typeface="NanumGothic"/>
                <a:cs typeface="NanumGothic"/>
              </a:rPr>
              <a:t> </a:t>
            </a:r>
            <a:r>
              <a:rPr lang="ar-SA" dirty="0">
                <a:latin typeface="NanumGothic"/>
                <a:ea typeface="NanumGothic"/>
                <a:cs typeface="Times New Roman" panose="02020603050405020304" pitchFamily="18" charset="0"/>
              </a:rPr>
              <a:t>برای</a:t>
            </a:r>
            <a:r>
              <a:rPr lang="ar-SA" dirty="0">
                <a:ea typeface="NanumGothic"/>
                <a:cs typeface="NanumGothic"/>
              </a:rPr>
              <a:t> </a:t>
            </a:r>
            <a:r>
              <a:rPr lang="ar-SA" dirty="0">
                <a:latin typeface="NanumGothic"/>
                <a:ea typeface="NanumGothic"/>
                <a:cs typeface="Times New Roman" panose="02020603050405020304" pitchFamily="18" charset="0"/>
              </a:rPr>
              <a:t>افراد</a:t>
            </a:r>
            <a:r>
              <a:rPr lang="ar-SA" dirty="0">
                <a:ea typeface="NanumGothic"/>
                <a:cs typeface="NanumGothic"/>
              </a:rPr>
              <a:t> </a:t>
            </a:r>
            <a:r>
              <a:rPr lang="ar-SA" dirty="0">
                <a:latin typeface="NanumGothic"/>
                <a:ea typeface="NanumGothic"/>
                <a:cs typeface="Times New Roman" panose="02020603050405020304" pitchFamily="18" charset="0"/>
              </a:rPr>
              <a:t>و</a:t>
            </a:r>
            <a:r>
              <a:rPr lang="ar-SA" dirty="0">
                <a:ea typeface="NanumGothic"/>
                <a:cs typeface="NanumGothic"/>
              </a:rPr>
              <a:t> </a:t>
            </a:r>
            <a:r>
              <a:rPr lang="ar-SA" dirty="0">
                <a:latin typeface="NanumGothic"/>
                <a:ea typeface="NanumGothic"/>
                <a:cs typeface="Times New Roman" panose="02020603050405020304" pitchFamily="18" charset="0"/>
              </a:rPr>
              <a:t>بنگاه</a:t>
            </a:r>
            <a:r>
              <a:rPr lang="en-US" dirty="0">
                <a:latin typeface="NanumGothic"/>
                <a:ea typeface="NanumGothic"/>
                <a:cs typeface="NanumGothic"/>
              </a:rPr>
              <a:t>‌</a:t>
            </a:r>
            <a:r>
              <a:rPr lang="ar-SA" dirty="0">
                <a:latin typeface="NanumGothic"/>
                <a:ea typeface="NanumGothic"/>
                <a:cs typeface="Times New Roman" panose="02020603050405020304" pitchFamily="18" charset="0"/>
              </a:rPr>
              <a:t>های</a:t>
            </a:r>
            <a:r>
              <a:rPr lang="ar-SA" dirty="0">
                <a:ea typeface="NanumGothic"/>
                <a:cs typeface="NanumGothic"/>
              </a:rPr>
              <a:t> </a:t>
            </a:r>
            <a:r>
              <a:rPr lang="ar-SA" dirty="0">
                <a:latin typeface="NanumGothic"/>
                <a:ea typeface="NanumGothic"/>
                <a:cs typeface="Times New Roman" panose="02020603050405020304" pitchFamily="18" charset="0"/>
              </a:rPr>
              <a:t>اقتصادی</a:t>
            </a:r>
            <a:r>
              <a:rPr lang="ar-SA" dirty="0">
                <a:ea typeface="NanumGothic"/>
                <a:cs typeface="NanumGothic"/>
              </a:rPr>
              <a:t> </a:t>
            </a:r>
            <a:r>
              <a:rPr lang="ar-SA" dirty="0">
                <a:latin typeface="NanumGothic"/>
                <a:ea typeface="NanumGothic"/>
                <a:cs typeface="Times New Roman" panose="02020603050405020304" pitchFamily="18" charset="0"/>
              </a:rPr>
              <a:t>است</a:t>
            </a:r>
            <a:endParaRPr lang="en-US" dirty="0"/>
          </a:p>
        </p:txBody>
      </p:sp>
      <p:sp>
        <p:nvSpPr>
          <p:cNvPr id="15" name="Rectangle 14"/>
          <p:cNvSpPr/>
          <p:nvPr/>
        </p:nvSpPr>
        <p:spPr>
          <a:xfrm>
            <a:off x="-1" y="2705500"/>
            <a:ext cx="12192000" cy="1200329"/>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r" rtl="1"/>
            <a:r>
              <a:rPr lang="fa-IR" dirty="0" smtClean="0">
                <a:solidFill>
                  <a:schemeClr val="bg1"/>
                </a:solidFill>
                <a:latin typeface="NanumGothic"/>
                <a:ea typeface="NanumGothic"/>
                <a:cs typeface="Times New Roman" panose="02020603050405020304" pitchFamily="18" charset="0"/>
              </a:rPr>
              <a:t>ازادی پولی:</a:t>
            </a:r>
          </a:p>
          <a:p>
            <a:pPr algn="r" rtl="1"/>
            <a:endParaRPr lang="fa-IR" dirty="0">
              <a:solidFill>
                <a:schemeClr val="bg1"/>
              </a:solidFill>
              <a:latin typeface="NanumGothic"/>
              <a:ea typeface="NanumGothic"/>
              <a:cs typeface="Times New Roman" panose="02020603050405020304" pitchFamily="18" charset="0"/>
            </a:endParaRPr>
          </a:p>
          <a:p>
            <a:pPr algn="r" rtl="1"/>
            <a:r>
              <a:rPr lang="ar-SA" dirty="0" smtClean="0">
                <a:solidFill>
                  <a:schemeClr val="bg1"/>
                </a:solidFill>
                <a:latin typeface="NanumGothic"/>
                <a:ea typeface="NanumGothic"/>
                <a:cs typeface="Times New Roman" panose="02020603050405020304" pitchFamily="18" charset="0"/>
              </a:rPr>
              <a:t>دو</a:t>
            </a:r>
            <a:r>
              <a:rPr lang="ar-SA" dirty="0" smtClean="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آفت</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برای</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بازارهای</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اقتصادی،</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دخالت</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و</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کنترل</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دولت</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در</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قیمت</a:t>
            </a:r>
            <a:r>
              <a:rPr lang="en-US" dirty="0">
                <a:solidFill>
                  <a:schemeClr val="bg1"/>
                </a:solidFill>
                <a:latin typeface="NanumGothic"/>
                <a:ea typeface="NanumGothic"/>
                <a:cs typeface="NanumGothic"/>
              </a:rPr>
              <a:t>‌</a:t>
            </a:r>
            <a:r>
              <a:rPr lang="ar-SA" dirty="0">
                <a:solidFill>
                  <a:schemeClr val="bg1"/>
                </a:solidFill>
                <a:latin typeface="NanumGothic"/>
                <a:ea typeface="NanumGothic"/>
                <a:cs typeface="Times New Roman" panose="02020603050405020304" pitchFamily="18" charset="0"/>
              </a:rPr>
              <a:t>ها</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و</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نرخ</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تورم</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زیاد</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می</a:t>
            </a:r>
            <a:r>
              <a:rPr lang="en-US" dirty="0">
                <a:solidFill>
                  <a:schemeClr val="bg1"/>
                </a:solidFill>
                <a:latin typeface="NanumGothic"/>
                <a:ea typeface="NanumGothic"/>
                <a:cs typeface="NanumGothic"/>
              </a:rPr>
              <a:t>‌</a:t>
            </a:r>
            <a:r>
              <a:rPr lang="ar-SA" dirty="0">
                <a:solidFill>
                  <a:schemeClr val="bg1"/>
                </a:solidFill>
                <a:latin typeface="NanumGothic"/>
                <a:ea typeface="NanumGothic"/>
                <a:cs typeface="Times New Roman" panose="02020603050405020304" pitchFamily="18" charset="0"/>
              </a:rPr>
              <a:t>باشد</a:t>
            </a:r>
            <a:r>
              <a:rPr lang="en-US" dirty="0">
                <a:solidFill>
                  <a:schemeClr val="bg1"/>
                </a:solidFill>
                <a:latin typeface="NanumGothic"/>
                <a:ea typeface="NanumGothic"/>
                <a:cs typeface="NanumGothic"/>
              </a:rPr>
              <a:t>. </a:t>
            </a:r>
            <a:r>
              <a:rPr lang="ar-SA" dirty="0">
                <a:solidFill>
                  <a:schemeClr val="bg1"/>
                </a:solidFill>
                <a:latin typeface="NanumGothic"/>
                <a:ea typeface="NanumGothic"/>
                <a:cs typeface="Times New Roman" panose="02020603050405020304" pitchFamily="18" charset="0"/>
              </a:rPr>
              <a:t>شاخص</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آزادی</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پولی</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دربرگیرنده</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این</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دو</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متغیر</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است</a:t>
            </a:r>
            <a:r>
              <a:rPr lang="en-US" dirty="0">
                <a:solidFill>
                  <a:schemeClr val="bg1"/>
                </a:solidFill>
                <a:latin typeface="NanumGothic"/>
                <a:ea typeface="NanumGothic"/>
                <a:cs typeface="NanumGothic"/>
              </a:rPr>
              <a:t>. </a:t>
            </a:r>
            <a:r>
              <a:rPr lang="ar-SA" dirty="0">
                <a:solidFill>
                  <a:schemeClr val="bg1"/>
                </a:solidFill>
                <a:latin typeface="NanumGothic"/>
                <a:ea typeface="NanumGothic"/>
                <a:cs typeface="Times New Roman" panose="02020603050405020304" pitchFamily="18" charset="0"/>
              </a:rPr>
              <a:t>برای</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محاسبه</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این</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شاخص</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با</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استفاده</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از</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فرمول</a:t>
            </a:r>
            <a:r>
              <a:rPr lang="en-US" dirty="0">
                <a:solidFill>
                  <a:schemeClr val="bg1"/>
                </a:solidFill>
                <a:latin typeface="NanumGothic"/>
                <a:ea typeface="NanumGothic"/>
                <a:cs typeface="NanumGothic"/>
              </a:rPr>
              <a:t>‌</a:t>
            </a:r>
            <a:r>
              <a:rPr lang="ar-SA" dirty="0">
                <a:solidFill>
                  <a:schemeClr val="bg1"/>
                </a:solidFill>
                <a:latin typeface="NanumGothic"/>
                <a:ea typeface="NanumGothic"/>
                <a:cs typeface="Times New Roman" panose="02020603050405020304" pitchFamily="18" charset="0"/>
              </a:rPr>
              <a:t>هایی</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میانگین</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تورم</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سه</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سال</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گذشته</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و</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میزان</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کنترل</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دولت</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بر</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قیمت</a:t>
            </a:r>
            <a:r>
              <a:rPr lang="en-US" dirty="0">
                <a:solidFill>
                  <a:schemeClr val="bg1"/>
                </a:solidFill>
                <a:latin typeface="NanumGothic"/>
                <a:ea typeface="NanumGothic"/>
                <a:cs typeface="NanumGothic"/>
              </a:rPr>
              <a:t>‌</a:t>
            </a:r>
            <a:r>
              <a:rPr lang="ar-SA" dirty="0">
                <a:solidFill>
                  <a:schemeClr val="bg1"/>
                </a:solidFill>
                <a:latin typeface="NanumGothic"/>
                <a:ea typeface="NanumGothic"/>
                <a:cs typeface="Times New Roman" panose="02020603050405020304" pitchFamily="18" charset="0"/>
              </a:rPr>
              <a:t>ها</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محاسبه</a:t>
            </a:r>
            <a:r>
              <a:rPr lang="ar-SA" dirty="0">
                <a:solidFill>
                  <a:schemeClr val="bg1"/>
                </a:solidFill>
                <a:ea typeface="NanumGothic"/>
                <a:cs typeface="NanumGothic"/>
              </a:rPr>
              <a:t> </a:t>
            </a:r>
            <a:r>
              <a:rPr lang="ar-SA" dirty="0">
                <a:solidFill>
                  <a:schemeClr val="bg1"/>
                </a:solidFill>
                <a:latin typeface="NanumGothic"/>
                <a:ea typeface="NanumGothic"/>
                <a:cs typeface="Times New Roman" panose="02020603050405020304" pitchFamily="18" charset="0"/>
              </a:rPr>
              <a:t>می</a:t>
            </a:r>
            <a:r>
              <a:rPr lang="en-US" dirty="0">
                <a:solidFill>
                  <a:schemeClr val="bg1"/>
                </a:solidFill>
                <a:latin typeface="NanumGothic"/>
                <a:ea typeface="NanumGothic"/>
                <a:cs typeface="NanumGothic"/>
              </a:rPr>
              <a:t>‌</a:t>
            </a:r>
            <a:r>
              <a:rPr lang="ar-SA" dirty="0" smtClean="0">
                <a:solidFill>
                  <a:schemeClr val="bg1"/>
                </a:solidFill>
                <a:latin typeface="NanumGothic"/>
                <a:ea typeface="NanumGothic"/>
                <a:cs typeface="Times New Roman" panose="02020603050405020304" pitchFamily="18" charset="0"/>
              </a:rPr>
              <a:t>گردد</a:t>
            </a:r>
            <a:r>
              <a:rPr lang="fa-IR" dirty="0" smtClean="0">
                <a:solidFill>
                  <a:schemeClr val="bg1"/>
                </a:solidFill>
                <a:latin typeface="NanumGothic"/>
                <a:ea typeface="NanumGothic"/>
                <a:cs typeface="Times New Roman" panose="02020603050405020304" pitchFamily="18" charset="0"/>
              </a:rPr>
              <a:t>.</a:t>
            </a:r>
            <a:endParaRPr lang="en-US" dirty="0">
              <a:solidFill>
                <a:schemeClr val="bg1"/>
              </a:solidFill>
            </a:endParaRPr>
          </a:p>
        </p:txBody>
      </p:sp>
      <p:sp>
        <p:nvSpPr>
          <p:cNvPr id="16" name="Rectangle 15"/>
          <p:cNvSpPr/>
          <p:nvPr/>
        </p:nvSpPr>
        <p:spPr>
          <a:xfrm>
            <a:off x="-2" y="3923193"/>
            <a:ext cx="12192001" cy="1200329"/>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r" rtl="1"/>
            <a:r>
              <a:rPr lang="fa-IR" dirty="0" smtClean="0">
                <a:latin typeface="NanumGothic"/>
                <a:ea typeface="NanumGothic"/>
                <a:cs typeface="Times New Roman" panose="02020603050405020304" pitchFamily="18" charset="0"/>
              </a:rPr>
              <a:t>ازادی سرمایه گزاری:</a:t>
            </a:r>
          </a:p>
          <a:p>
            <a:pPr algn="r" rtl="1"/>
            <a:endParaRPr lang="fa-IR" dirty="0">
              <a:latin typeface="NanumGothic"/>
              <a:ea typeface="NanumGothic"/>
              <a:cs typeface="Times New Roman" panose="02020603050405020304" pitchFamily="18" charset="0"/>
            </a:endParaRPr>
          </a:p>
          <a:p>
            <a:pPr algn="r" rtl="1"/>
            <a:r>
              <a:rPr lang="ar-SA" dirty="0" smtClean="0">
                <a:latin typeface="NanumGothic"/>
                <a:ea typeface="NanumGothic"/>
                <a:cs typeface="Times New Roman" panose="02020603050405020304" pitchFamily="18" charset="0"/>
              </a:rPr>
              <a:t>کشوری</a:t>
            </a:r>
            <a:r>
              <a:rPr lang="ar-SA" dirty="0" smtClean="0">
                <a:ea typeface="NanumGothic"/>
                <a:cs typeface="NanumGothic"/>
              </a:rPr>
              <a:t> </a:t>
            </a:r>
            <a:r>
              <a:rPr lang="ar-SA" dirty="0">
                <a:latin typeface="NanumGothic"/>
                <a:ea typeface="NanumGothic"/>
                <a:cs typeface="Times New Roman" panose="02020603050405020304" pitchFamily="18" charset="0"/>
              </a:rPr>
              <a:t>که</a:t>
            </a:r>
            <a:r>
              <a:rPr lang="ar-SA" dirty="0">
                <a:ea typeface="NanumGothic"/>
                <a:cs typeface="NanumGothic"/>
              </a:rPr>
              <a:t> </a:t>
            </a:r>
            <a:r>
              <a:rPr lang="ar-SA" dirty="0">
                <a:latin typeface="NanumGothic"/>
                <a:ea typeface="NanumGothic"/>
                <a:cs typeface="Times New Roman" panose="02020603050405020304" pitchFamily="18" charset="0"/>
              </a:rPr>
              <a:t>سرمایه</a:t>
            </a:r>
            <a:r>
              <a:rPr lang="en-US" dirty="0">
                <a:latin typeface="NanumGothic"/>
                <a:ea typeface="NanumGothic"/>
                <a:cs typeface="NanumGothic"/>
              </a:rPr>
              <a:t>‌</a:t>
            </a:r>
            <a:r>
              <a:rPr lang="ar-SA" dirty="0">
                <a:latin typeface="NanumGothic"/>
                <a:ea typeface="NanumGothic"/>
                <a:cs typeface="Times New Roman" panose="02020603050405020304" pitchFamily="18" charset="0"/>
              </a:rPr>
              <a:t>گذاری</a:t>
            </a:r>
            <a:r>
              <a:rPr lang="ar-SA" dirty="0">
                <a:ea typeface="NanumGothic"/>
                <a:cs typeface="NanumGothic"/>
              </a:rPr>
              <a:t> </a:t>
            </a:r>
            <a:r>
              <a:rPr lang="ar-SA" dirty="0">
                <a:latin typeface="NanumGothic"/>
                <a:ea typeface="NanumGothic"/>
                <a:cs typeface="Times New Roman" panose="02020603050405020304" pitchFamily="18" charset="0"/>
              </a:rPr>
              <a:t>در</a:t>
            </a:r>
            <a:r>
              <a:rPr lang="ar-SA" dirty="0">
                <a:ea typeface="NanumGothic"/>
                <a:cs typeface="NanumGothic"/>
              </a:rPr>
              <a:t> </a:t>
            </a:r>
            <a:r>
              <a:rPr lang="ar-SA" dirty="0">
                <a:latin typeface="NanumGothic"/>
                <a:ea typeface="NanumGothic"/>
                <a:cs typeface="Times New Roman" panose="02020603050405020304" pitchFamily="18" charset="0"/>
              </a:rPr>
              <a:t>آن</a:t>
            </a:r>
            <a:r>
              <a:rPr lang="ar-SA" dirty="0">
                <a:ea typeface="NanumGothic"/>
                <a:cs typeface="NanumGothic"/>
              </a:rPr>
              <a:t> </a:t>
            </a:r>
            <a:r>
              <a:rPr lang="ar-SA" dirty="0">
                <a:latin typeface="NanumGothic"/>
                <a:ea typeface="NanumGothic"/>
                <a:cs typeface="Times New Roman" panose="02020603050405020304" pitchFamily="18" charset="0"/>
              </a:rPr>
              <a:t>با</a:t>
            </a:r>
            <a:r>
              <a:rPr lang="ar-SA" dirty="0">
                <a:ea typeface="NanumGothic"/>
                <a:cs typeface="NanumGothic"/>
              </a:rPr>
              <a:t> </a:t>
            </a:r>
            <a:r>
              <a:rPr lang="ar-SA" dirty="0">
                <a:latin typeface="NanumGothic"/>
                <a:ea typeface="NanumGothic"/>
                <a:cs typeface="Times New Roman" panose="02020603050405020304" pitchFamily="18" charset="0"/>
              </a:rPr>
              <a:t>حداقل</a:t>
            </a:r>
            <a:r>
              <a:rPr lang="ar-SA" dirty="0">
                <a:ea typeface="NanumGothic"/>
                <a:cs typeface="NanumGothic"/>
              </a:rPr>
              <a:t> </a:t>
            </a:r>
            <a:r>
              <a:rPr lang="ar-SA" dirty="0">
                <a:latin typeface="NanumGothic"/>
                <a:ea typeface="NanumGothic"/>
                <a:cs typeface="Times New Roman" panose="02020603050405020304" pitchFamily="18" charset="0"/>
              </a:rPr>
              <a:t>محدودیت</a:t>
            </a:r>
            <a:r>
              <a:rPr lang="en-US" dirty="0">
                <a:latin typeface="NanumGothic"/>
                <a:ea typeface="NanumGothic"/>
                <a:cs typeface="NanumGothic"/>
              </a:rPr>
              <a:t>‌</a:t>
            </a:r>
            <a:r>
              <a:rPr lang="ar-SA" dirty="0">
                <a:latin typeface="NanumGothic"/>
                <a:ea typeface="NanumGothic"/>
                <a:cs typeface="Times New Roman" panose="02020603050405020304" pitchFamily="18" charset="0"/>
              </a:rPr>
              <a:t>های</a:t>
            </a:r>
            <a:r>
              <a:rPr lang="ar-SA" dirty="0">
                <a:ea typeface="NanumGothic"/>
                <a:cs typeface="NanumGothic"/>
              </a:rPr>
              <a:t> </a:t>
            </a:r>
            <a:r>
              <a:rPr lang="ar-SA" dirty="0">
                <a:latin typeface="NanumGothic"/>
                <a:ea typeface="NanumGothic"/>
                <a:cs typeface="Times New Roman" panose="02020603050405020304" pitchFamily="18" charset="0"/>
              </a:rPr>
              <a:t>قانونی</a:t>
            </a:r>
            <a:r>
              <a:rPr lang="ar-SA" dirty="0">
                <a:ea typeface="NanumGothic"/>
                <a:cs typeface="NanumGothic"/>
              </a:rPr>
              <a:t> </a:t>
            </a:r>
            <a:r>
              <a:rPr lang="ar-SA" dirty="0">
                <a:latin typeface="NanumGothic"/>
                <a:ea typeface="NanumGothic"/>
                <a:cs typeface="Times New Roman" panose="02020603050405020304" pitchFamily="18" charset="0"/>
              </a:rPr>
              <a:t>و</a:t>
            </a:r>
            <a:r>
              <a:rPr lang="ar-SA" dirty="0">
                <a:ea typeface="NanumGothic"/>
                <a:cs typeface="NanumGothic"/>
              </a:rPr>
              <a:t> </a:t>
            </a:r>
            <a:r>
              <a:rPr lang="ar-SA" dirty="0">
                <a:latin typeface="NanumGothic"/>
                <a:ea typeface="NanumGothic"/>
                <a:cs typeface="Times New Roman" panose="02020603050405020304" pitchFamily="18" charset="0"/>
              </a:rPr>
              <a:t>بوروکراتیک</a:t>
            </a:r>
            <a:r>
              <a:rPr lang="ar-SA" dirty="0">
                <a:ea typeface="NanumGothic"/>
                <a:cs typeface="NanumGothic"/>
              </a:rPr>
              <a:t> </a:t>
            </a:r>
            <a:r>
              <a:rPr lang="ar-SA" dirty="0">
                <a:latin typeface="NanumGothic"/>
                <a:ea typeface="NanumGothic"/>
                <a:cs typeface="Times New Roman" panose="02020603050405020304" pitchFamily="18" charset="0"/>
              </a:rPr>
              <a:t>امکان</a:t>
            </a:r>
            <a:r>
              <a:rPr lang="en-US" dirty="0">
                <a:latin typeface="NanumGothic"/>
                <a:ea typeface="NanumGothic"/>
                <a:cs typeface="NanumGothic"/>
              </a:rPr>
              <a:t>‌</a:t>
            </a:r>
            <a:r>
              <a:rPr lang="ar-SA" dirty="0">
                <a:latin typeface="NanumGothic"/>
                <a:ea typeface="NanumGothic"/>
                <a:cs typeface="Times New Roman" panose="02020603050405020304" pitchFamily="18" charset="0"/>
              </a:rPr>
              <a:t>پذیر</a:t>
            </a:r>
            <a:r>
              <a:rPr lang="ar-SA" dirty="0">
                <a:ea typeface="NanumGothic"/>
                <a:cs typeface="NanumGothic"/>
              </a:rPr>
              <a:t> </a:t>
            </a:r>
            <a:r>
              <a:rPr lang="ar-SA" dirty="0">
                <a:latin typeface="NanumGothic"/>
                <a:ea typeface="NanumGothic"/>
                <a:cs typeface="Times New Roman" panose="02020603050405020304" pitchFamily="18" charset="0"/>
              </a:rPr>
              <a:t>باشد</a:t>
            </a:r>
            <a:r>
              <a:rPr lang="ar-SA" dirty="0">
                <a:ea typeface="NanumGothic"/>
                <a:cs typeface="NanumGothic"/>
              </a:rPr>
              <a:t> </a:t>
            </a:r>
            <a:r>
              <a:rPr lang="ar-SA" dirty="0">
                <a:latin typeface="NanumGothic"/>
                <a:ea typeface="NanumGothic"/>
                <a:cs typeface="Times New Roman" panose="02020603050405020304" pitchFamily="18" charset="0"/>
              </a:rPr>
              <a:t>و</a:t>
            </a:r>
            <a:r>
              <a:rPr lang="ar-SA" dirty="0">
                <a:ea typeface="NanumGothic"/>
                <a:cs typeface="NanumGothic"/>
              </a:rPr>
              <a:t> </a:t>
            </a:r>
            <a:r>
              <a:rPr lang="ar-SA" dirty="0">
                <a:latin typeface="NanumGothic"/>
                <a:ea typeface="NanumGothic"/>
                <a:cs typeface="Times New Roman" panose="02020603050405020304" pitchFamily="18" charset="0"/>
              </a:rPr>
              <a:t>ورود</a:t>
            </a:r>
            <a:r>
              <a:rPr lang="ar-SA" dirty="0">
                <a:ea typeface="NanumGothic"/>
                <a:cs typeface="NanumGothic"/>
              </a:rPr>
              <a:t> </a:t>
            </a:r>
            <a:r>
              <a:rPr lang="ar-SA" dirty="0">
                <a:latin typeface="NanumGothic"/>
                <a:ea typeface="NanumGothic"/>
                <a:cs typeface="Times New Roman" panose="02020603050405020304" pitchFamily="18" charset="0"/>
              </a:rPr>
              <a:t>و</a:t>
            </a:r>
            <a:r>
              <a:rPr lang="ar-SA" dirty="0">
                <a:ea typeface="NanumGothic"/>
                <a:cs typeface="NanumGothic"/>
              </a:rPr>
              <a:t> </a:t>
            </a:r>
            <a:r>
              <a:rPr lang="ar-SA" dirty="0">
                <a:latin typeface="NanumGothic"/>
                <a:ea typeface="NanumGothic"/>
                <a:cs typeface="Times New Roman" panose="02020603050405020304" pitchFamily="18" charset="0"/>
              </a:rPr>
              <a:t>خروج</a:t>
            </a:r>
            <a:r>
              <a:rPr lang="ar-SA" dirty="0">
                <a:ea typeface="NanumGothic"/>
                <a:cs typeface="NanumGothic"/>
              </a:rPr>
              <a:t> </a:t>
            </a:r>
            <a:r>
              <a:rPr lang="ar-SA" dirty="0">
                <a:latin typeface="NanumGothic"/>
                <a:ea typeface="NanumGothic"/>
                <a:cs typeface="Times New Roman" panose="02020603050405020304" pitchFamily="18" charset="0"/>
              </a:rPr>
              <a:t>سرمایه</a:t>
            </a:r>
            <a:r>
              <a:rPr lang="en-US" dirty="0">
                <a:latin typeface="NanumGothic"/>
                <a:ea typeface="NanumGothic"/>
                <a:cs typeface="NanumGothic"/>
              </a:rPr>
              <a:t>‌</a:t>
            </a:r>
            <a:r>
              <a:rPr lang="ar-SA" dirty="0">
                <a:latin typeface="NanumGothic"/>
                <a:ea typeface="NanumGothic"/>
                <a:cs typeface="Times New Roman" panose="02020603050405020304" pitchFamily="18" charset="0"/>
              </a:rPr>
              <a:t>ها</a:t>
            </a:r>
            <a:r>
              <a:rPr lang="ar-SA" dirty="0">
                <a:ea typeface="NanumGothic"/>
                <a:cs typeface="NanumGothic"/>
              </a:rPr>
              <a:t> </a:t>
            </a:r>
            <a:r>
              <a:rPr lang="ar-SA" dirty="0">
                <a:latin typeface="NanumGothic"/>
                <a:ea typeface="NanumGothic"/>
                <a:cs typeface="Times New Roman" panose="02020603050405020304" pitchFamily="18" charset="0"/>
              </a:rPr>
              <a:t>در</a:t>
            </a:r>
            <a:r>
              <a:rPr lang="ar-SA" dirty="0">
                <a:ea typeface="NanumGothic"/>
                <a:cs typeface="NanumGothic"/>
              </a:rPr>
              <a:t> </a:t>
            </a:r>
            <a:r>
              <a:rPr lang="ar-SA" dirty="0">
                <a:latin typeface="NanumGothic"/>
                <a:ea typeface="NanumGothic"/>
                <a:cs typeface="Times New Roman" panose="02020603050405020304" pitchFamily="18" charset="0"/>
              </a:rPr>
              <a:t>عرصه</a:t>
            </a:r>
            <a:r>
              <a:rPr lang="en-US" dirty="0">
                <a:latin typeface="NanumGothic"/>
                <a:ea typeface="NanumGothic"/>
                <a:cs typeface="NanumGothic"/>
              </a:rPr>
              <a:t>‌</a:t>
            </a:r>
            <a:r>
              <a:rPr lang="ar-SA" dirty="0">
                <a:latin typeface="NanumGothic"/>
                <a:ea typeface="NanumGothic"/>
                <a:cs typeface="Times New Roman" panose="02020603050405020304" pitchFamily="18" charset="0"/>
              </a:rPr>
              <a:t>های</a:t>
            </a:r>
            <a:r>
              <a:rPr lang="ar-SA" dirty="0">
                <a:ea typeface="NanumGothic"/>
                <a:cs typeface="NanumGothic"/>
              </a:rPr>
              <a:t> </a:t>
            </a:r>
            <a:r>
              <a:rPr lang="ar-SA" dirty="0">
                <a:latin typeface="NanumGothic"/>
                <a:ea typeface="NanumGothic"/>
                <a:cs typeface="Times New Roman" panose="02020603050405020304" pitchFamily="18" charset="0"/>
              </a:rPr>
              <a:t>بین</a:t>
            </a:r>
            <a:r>
              <a:rPr lang="en-US" dirty="0">
                <a:latin typeface="NanumGothic"/>
                <a:ea typeface="NanumGothic"/>
                <a:cs typeface="NanumGothic"/>
              </a:rPr>
              <a:t>‌</a:t>
            </a:r>
            <a:r>
              <a:rPr lang="ar-SA" dirty="0">
                <a:latin typeface="NanumGothic"/>
                <a:ea typeface="NanumGothic"/>
                <a:cs typeface="Times New Roman" panose="02020603050405020304" pitchFamily="18" charset="0"/>
              </a:rPr>
              <a:t>المللی</a:t>
            </a:r>
            <a:r>
              <a:rPr lang="ar-SA" dirty="0">
                <a:ea typeface="NanumGothic"/>
                <a:cs typeface="NanumGothic"/>
              </a:rPr>
              <a:t> </a:t>
            </a:r>
            <a:r>
              <a:rPr lang="ar-SA" dirty="0">
                <a:latin typeface="NanumGothic"/>
                <a:ea typeface="NanumGothic"/>
                <a:cs typeface="Times New Roman" panose="02020603050405020304" pitchFamily="18" charset="0"/>
              </a:rPr>
              <a:t>بدون</a:t>
            </a:r>
            <a:r>
              <a:rPr lang="ar-SA" dirty="0">
                <a:ea typeface="NanumGothic"/>
                <a:cs typeface="NanumGothic"/>
              </a:rPr>
              <a:t> </a:t>
            </a:r>
            <a:r>
              <a:rPr lang="ar-SA" dirty="0">
                <a:latin typeface="NanumGothic"/>
                <a:ea typeface="NanumGothic"/>
                <a:cs typeface="Times New Roman" panose="02020603050405020304" pitchFamily="18" charset="0"/>
              </a:rPr>
              <a:t>محدودیت</a:t>
            </a:r>
            <a:r>
              <a:rPr lang="ar-SA" dirty="0">
                <a:ea typeface="NanumGothic"/>
                <a:cs typeface="NanumGothic"/>
              </a:rPr>
              <a:t> </a:t>
            </a:r>
            <a:r>
              <a:rPr lang="ar-SA" dirty="0">
                <a:latin typeface="NanumGothic"/>
                <a:ea typeface="NanumGothic"/>
                <a:cs typeface="Times New Roman" panose="02020603050405020304" pitchFamily="18" charset="0"/>
              </a:rPr>
              <a:t>و</a:t>
            </a:r>
            <a:r>
              <a:rPr lang="ar-SA" dirty="0">
                <a:ea typeface="NanumGothic"/>
                <a:cs typeface="NanumGothic"/>
              </a:rPr>
              <a:t> </a:t>
            </a:r>
            <a:r>
              <a:rPr lang="ar-SA" dirty="0">
                <a:latin typeface="NanumGothic"/>
                <a:ea typeface="NanumGothic"/>
                <a:cs typeface="Times New Roman" panose="02020603050405020304" pitchFamily="18" charset="0"/>
              </a:rPr>
              <a:t>به</a:t>
            </a:r>
            <a:r>
              <a:rPr lang="ar-SA" dirty="0">
                <a:ea typeface="NanumGothic"/>
                <a:cs typeface="NanumGothic"/>
              </a:rPr>
              <a:t> </a:t>
            </a:r>
            <a:r>
              <a:rPr lang="ar-SA" dirty="0">
                <a:latin typeface="NanumGothic"/>
                <a:ea typeface="NanumGothic"/>
                <a:cs typeface="Times New Roman" panose="02020603050405020304" pitchFamily="18" charset="0"/>
              </a:rPr>
              <a:t>آسانی</a:t>
            </a:r>
            <a:r>
              <a:rPr lang="ar-SA" dirty="0">
                <a:ea typeface="NanumGothic"/>
                <a:cs typeface="NanumGothic"/>
              </a:rPr>
              <a:t> </a:t>
            </a:r>
            <a:r>
              <a:rPr lang="ar-SA" dirty="0">
                <a:latin typeface="NanumGothic"/>
                <a:ea typeface="NanumGothic"/>
                <a:cs typeface="Times New Roman" panose="02020603050405020304" pitchFamily="18" charset="0"/>
              </a:rPr>
              <a:t>امکان</a:t>
            </a:r>
            <a:r>
              <a:rPr lang="en-US" dirty="0">
                <a:latin typeface="NanumGothic"/>
                <a:ea typeface="NanumGothic"/>
                <a:cs typeface="NanumGothic"/>
              </a:rPr>
              <a:t>‌</a:t>
            </a:r>
            <a:r>
              <a:rPr lang="ar-SA" dirty="0">
                <a:latin typeface="NanumGothic"/>
                <a:ea typeface="NanumGothic"/>
                <a:cs typeface="Times New Roman" panose="02020603050405020304" pitchFamily="18" charset="0"/>
              </a:rPr>
              <a:t>پذیر</a:t>
            </a:r>
            <a:r>
              <a:rPr lang="ar-SA" dirty="0">
                <a:ea typeface="NanumGothic"/>
                <a:cs typeface="NanumGothic"/>
              </a:rPr>
              <a:t> </a:t>
            </a:r>
            <a:r>
              <a:rPr lang="ar-SA" dirty="0">
                <a:latin typeface="NanumGothic"/>
                <a:ea typeface="NanumGothic"/>
                <a:cs typeface="Times New Roman" panose="02020603050405020304" pitchFamily="18" charset="0"/>
              </a:rPr>
              <a:t>باشد</a:t>
            </a:r>
            <a:r>
              <a:rPr lang="ar-SA" dirty="0">
                <a:ea typeface="NanumGothic"/>
                <a:cs typeface="NanumGothic"/>
              </a:rPr>
              <a:t> </a:t>
            </a:r>
            <a:r>
              <a:rPr lang="ar-SA" dirty="0">
                <a:latin typeface="NanumGothic"/>
                <a:ea typeface="NanumGothic"/>
                <a:cs typeface="Times New Roman" panose="02020603050405020304" pitchFamily="18" charset="0"/>
              </a:rPr>
              <a:t>می</a:t>
            </a:r>
            <a:r>
              <a:rPr lang="en-US" dirty="0">
                <a:latin typeface="NanumGothic"/>
                <a:ea typeface="NanumGothic"/>
                <a:cs typeface="NanumGothic"/>
              </a:rPr>
              <a:t>‌</a:t>
            </a:r>
            <a:r>
              <a:rPr lang="ar-SA" dirty="0">
                <a:latin typeface="NanumGothic"/>
                <a:ea typeface="NanumGothic"/>
                <a:cs typeface="Times New Roman" panose="02020603050405020304" pitchFamily="18" charset="0"/>
              </a:rPr>
              <a:t>تواند</a:t>
            </a:r>
            <a:r>
              <a:rPr lang="ar-SA" dirty="0">
                <a:ea typeface="NanumGothic"/>
                <a:cs typeface="NanumGothic"/>
              </a:rPr>
              <a:t> </a:t>
            </a:r>
            <a:r>
              <a:rPr lang="ar-SA" dirty="0">
                <a:latin typeface="NanumGothic"/>
                <a:ea typeface="NanumGothic"/>
                <a:cs typeface="Times New Roman" panose="02020603050405020304" pitchFamily="18" charset="0"/>
              </a:rPr>
              <a:t>امتیاز</a:t>
            </a:r>
            <a:r>
              <a:rPr lang="ar-SA" dirty="0">
                <a:ea typeface="NanumGothic"/>
                <a:cs typeface="NanumGothic"/>
              </a:rPr>
              <a:t> </a:t>
            </a:r>
            <a:r>
              <a:rPr lang="ar-SA" dirty="0">
                <a:latin typeface="NanumGothic"/>
                <a:ea typeface="NanumGothic"/>
                <a:cs typeface="Times New Roman" panose="02020603050405020304" pitchFamily="18" charset="0"/>
              </a:rPr>
              <a:t>مناسبی</a:t>
            </a:r>
            <a:r>
              <a:rPr lang="ar-SA" dirty="0">
                <a:ea typeface="NanumGothic"/>
                <a:cs typeface="NanumGothic"/>
              </a:rPr>
              <a:t> </a:t>
            </a:r>
            <a:r>
              <a:rPr lang="ar-SA" dirty="0">
                <a:latin typeface="NanumGothic"/>
                <a:ea typeface="NanumGothic"/>
                <a:cs typeface="Times New Roman" panose="02020603050405020304" pitchFamily="18" charset="0"/>
              </a:rPr>
              <a:t>برای</a:t>
            </a:r>
            <a:r>
              <a:rPr lang="ar-SA" dirty="0">
                <a:ea typeface="NanumGothic"/>
                <a:cs typeface="NanumGothic"/>
              </a:rPr>
              <a:t> </a:t>
            </a:r>
            <a:r>
              <a:rPr lang="ar-SA" dirty="0">
                <a:latin typeface="NanumGothic"/>
                <a:ea typeface="NanumGothic"/>
                <a:cs typeface="Times New Roman" panose="02020603050405020304" pitchFamily="18" charset="0"/>
              </a:rPr>
              <a:t>این</a:t>
            </a:r>
            <a:r>
              <a:rPr lang="ar-SA" dirty="0">
                <a:ea typeface="NanumGothic"/>
                <a:cs typeface="NanumGothic"/>
              </a:rPr>
              <a:t> </a:t>
            </a:r>
            <a:r>
              <a:rPr lang="ar-SA" dirty="0">
                <a:latin typeface="NanumGothic"/>
                <a:ea typeface="NanumGothic"/>
                <a:cs typeface="Times New Roman" panose="02020603050405020304" pitchFamily="18" charset="0"/>
              </a:rPr>
              <a:t>شاخص</a:t>
            </a:r>
            <a:r>
              <a:rPr lang="ar-SA" dirty="0">
                <a:ea typeface="NanumGothic"/>
                <a:cs typeface="NanumGothic"/>
              </a:rPr>
              <a:t> </a:t>
            </a:r>
            <a:r>
              <a:rPr lang="ar-SA" dirty="0">
                <a:latin typeface="NanumGothic"/>
                <a:ea typeface="NanumGothic"/>
                <a:cs typeface="Times New Roman" panose="02020603050405020304" pitchFamily="18" charset="0"/>
              </a:rPr>
              <a:t>به</a:t>
            </a:r>
            <a:r>
              <a:rPr lang="ar-SA" dirty="0">
                <a:ea typeface="NanumGothic"/>
                <a:cs typeface="NanumGothic"/>
              </a:rPr>
              <a:t> </a:t>
            </a:r>
            <a:r>
              <a:rPr lang="ar-SA" dirty="0">
                <a:latin typeface="NanumGothic"/>
                <a:ea typeface="NanumGothic"/>
                <a:cs typeface="Times New Roman" panose="02020603050405020304" pitchFamily="18" charset="0"/>
              </a:rPr>
              <a:t>خود</a:t>
            </a:r>
            <a:r>
              <a:rPr lang="ar-SA" dirty="0">
                <a:ea typeface="NanumGothic"/>
                <a:cs typeface="NanumGothic"/>
              </a:rPr>
              <a:t> </a:t>
            </a:r>
            <a:r>
              <a:rPr lang="ar-SA" dirty="0">
                <a:latin typeface="NanumGothic"/>
                <a:ea typeface="NanumGothic"/>
                <a:cs typeface="Times New Roman" panose="02020603050405020304" pitchFamily="18" charset="0"/>
              </a:rPr>
              <a:t>اختصاص</a:t>
            </a:r>
            <a:r>
              <a:rPr lang="ar-SA" dirty="0">
                <a:ea typeface="NanumGothic"/>
                <a:cs typeface="NanumGothic"/>
              </a:rPr>
              <a:t> </a:t>
            </a:r>
            <a:r>
              <a:rPr lang="ar-SA" dirty="0" smtClean="0">
                <a:latin typeface="NanumGothic"/>
                <a:ea typeface="NanumGothic"/>
                <a:cs typeface="Times New Roman" panose="02020603050405020304" pitchFamily="18" charset="0"/>
              </a:rPr>
              <a:t>دهد</a:t>
            </a:r>
            <a:r>
              <a:rPr lang="fa-IR" dirty="0" smtClean="0">
                <a:latin typeface="NanumGothic"/>
                <a:ea typeface="NanumGothic"/>
                <a:cs typeface="Times New Roman" panose="02020603050405020304" pitchFamily="18" charset="0"/>
              </a:rPr>
              <a:t>.</a:t>
            </a:r>
            <a:endParaRPr lang="en-US" dirty="0"/>
          </a:p>
        </p:txBody>
      </p:sp>
      <p:sp>
        <p:nvSpPr>
          <p:cNvPr id="17" name="Rectangle 16"/>
          <p:cNvSpPr/>
          <p:nvPr/>
        </p:nvSpPr>
        <p:spPr>
          <a:xfrm>
            <a:off x="-2" y="5158250"/>
            <a:ext cx="12192002" cy="1200329"/>
          </a:xfrm>
          <a:prstGeom prst="rect">
            <a:avLst/>
          </a:prstGeom>
        </p:spPr>
        <p:style>
          <a:lnRef idx="3">
            <a:schemeClr val="lt1"/>
          </a:lnRef>
          <a:fillRef idx="1">
            <a:schemeClr val="accent5"/>
          </a:fillRef>
          <a:effectRef idx="1">
            <a:schemeClr val="accent5"/>
          </a:effectRef>
          <a:fontRef idx="minor">
            <a:schemeClr val="lt1"/>
          </a:fontRef>
        </p:style>
        <p:txBody>
          <a:bodyPr wrap="square">
            <a:spAutoFit/>
          </a:bodyPr>
          <a:lstStyle/>
          <a:p>
            <a:pPr algn="r" rtl="1"/>
            <a:r>
              <a:rPr lang="fa-IR" dirty="0" smtClean="0">
                <a:latin typeface="NanumGothic"/>
                <a:ea typeface="NanumGothic"/>
                <a:cs typeface="Times New Roman" panose="02020603050405020304" pitchFamily="18" charset="0"/>
              </a:rPr>
              <a:t>ازادی تامین اعتبار:</a:t>
            </a:r>
          </a:p>
          <a:p>
            <a:pPr algn="r" rtl="1"/>
            <a:endParaRPr lang="fa-IR" dirty="0">
              <a:latin typeface="NanumGothic"/>
              <a:ea typeface="NanumGothic"/>
              <a:cs typeface="Times New Roman" panose="02020603050405020304" pitchFamily="18" charset="0"/>
            </a:endParaRPr>
          </a:p>
          <a:p>
            <a:pPr algn="r" rtl="1"/>
            <a:r>
              <a:rPr lang="ar-SA" dirty="0" smtClean="0">
                <a:latin typeface="NanumGothic"/>
                <a:ea typeface="NanumGothic"/>
                <a:cs typeface="Times New Roman" panose="02020603050405020304" pitchFamily="18" charset="0"/>
              </a:rPr>
              <a:t>مالکیت</a:t>
            </a:r>
            <a:r>
              <a:rPr lang="ar-SA" dirty="0" smtClean="0">
                <a:ea typeface="NanumGothic"/>
                <a:cs typeface="NanumGothic"/>
              </a:rPr>
              <a:t> </a:t>
            </a:r>
            <a:r>
              <a:rPr lang="ar-SA" dirty="0">
                <a:latin typeface="NanumGothic"/>
                <a:ea typeface="NanumGothic"/>
                <a:cs typeface="Times New Roman" panose="02020603050405020304" pitchFamily="18" charset="0"/>
              </a:rPr>
              <a:t>و</a:t>
            </a:r>
            <a:r>
              <a:rPr lang="ar-SA" dirty="0">
                <a:ea typeface="NanumGothic"/>
                <a:cs typeface="NanumGothic"/>
              </a:rPr>
              <a:t> </a:t>
            </a:r>
            <a:r>
              <a:rPr lang="ar-SA" dirty="0">
                <a:latin typeface="NanumGothic"/>
                <a:ea typeface="NanumGothic"/>
                <a:cs typeface="Times New Roman" panose="02020603050405020304" pitchFamily="18" charset="0"/>
              </a:rPr>
              <a:t>کنترل</a:t>
            </a:r>
            <a:r>
              <a:rPr lang="ar-SA" dirty="0">
                <a:ea typeface="NanumGothic"/>
                <a:cs typeface="NanumGothic"/>
              </a:rPr>
              <a:t> </a:t>
            </a:r>
            <a:r>
              <a:rPr lang="ar-SA" dirty="0">
                <a:latin typeface="NanumGothic"/>
                <a:ea typeface="NanumGothic"/>
                <a:cs typeface="Times New Roman" panose="02020603050405020304" pitchFamily="18" charset="0"/>
              </a:rPr>
              <a:t>دولتی</a:t>
            </a:r>
            <a:r>
              <a:rPr lang="ar-SA" dirty="0">
                <a:ea typeface="NanumGothic"/>
                <a:cs typeface="NanumGothic"/>
              </a:rPr>
              <a:t> </a:t>
            </a:r>
            <a:r>
              <a:rPr lang="ar-SA" dirty="0">
                <a:latin typeface="NanumGothic"/>
                <a:ea typeface="NanumGothic"/>
                <a:cs typeface="Times New Roman" panose="02020603050405020304" pitchFamily="18" charset="0"/>
              </a:rPr>
              <a:t>در</a:t>
            </a:r>
            <a:r>
              <a:rPr lang="ar-SA" dirty="0">
                <a:ea typeface="NanumGothic"/>
                <a:cs typeface="NanumGothic"/>
              </a:rPr>
              <a:t> </a:t>
            </a:r>
            <a:r>
              <a:rPr lang="ar-SA" dirty="0">
                <a:latin typeface="NanumGothic"/>
                <a:ea typeface="NanumGothic"/>
                <a:cs typeface="Times New Roman" panose="02020603050405020304" pitchFamily="18" charset="0"/>
              </a:rPr>
              <a:t>بخش</a:t>
            </a:r>
            <a:r>
              <a:rPr lang="ar-SA" dirty="0">
                <a:ea typeface="NanumGothic"/>
                <a:cs typeface="NanumGothic"/>
              </a:rPr>
              <a:t> </a:t>
            </a:r>
            <a:r>
              <a:rPr lang="ar-SA" dirty="0">
                <a:latin typeface="NanumGothic"/>
                <a:ea typeface="NanumGothic"/>
                <a:cs typeface="Times New Roman" panose="02020603050405020304" pitchFamily="18" charset="0"/>
              </a:rPr>
              <a:t>بانکداری</a:t>
            </a:r>
            <a:r>
              <a:rPr lang="ar-SA" dirty="0">
                <a:ea typeface="NanumGothic"/>
                <a:cs typeface="NanumGothic"/>
              </a:rPr>
              <a:t> </a:t>
            </a:r>
            <a:r>
              <a:rPr lang="ar-SA" dirty="0">
                <a:latin typeface="NanumGothic"/>
                <a:ea typeface="NanumGothic"/>
                <a:cs typeface="Times New Roman" panose="02020603050405020304" pitchFamily="18" charset="0"/>
              </a:rPr>
              <a:t>و</a:t>
            </a:r>
            <a:r>
              <a:rPr lang="ar-SA" dirty="0">
                <a:ea typeface="NanumGothic"/>
                <a:cs typeface="NanumGothic"/>
              </a:rPr>
              <a:t> </a:t>
            </a:r>
            <a:r>
              <a:rPr lang="ar-SA" dirty="0">
                <a:latin typeface="NanumGothic"/>
                <a:ea typeface="NanumGothic"/>
                <a:cs typeface="Times New Roman" panose="02020603050405020304" pitchFamily="18" charset="0"/>
              </a:rPr>
              <a:t>بیمه</a:t>
            </a:r>
            <a:r>
              <a:rPr lang="ar-SA" dirty="0">
                <a:ea typeface="NanumGothic"/>
                <a:cs typeface="NanumGothic"/>
              </a:rPr>
              <a:t> </a:t>
            </a:r>
            <a:r>
              <a:rPr lang="ar-SA" dirty="0">
                <a:latin typeface="NanumGothic"/>
                <a:ea typeface="NanumGothic"/>
                <a:cs typeface="Times New Roman" panose="02020603050405020304" pitchFamily="18" charset="0"/>
              </a:rPr>
              <a:t>و</a:t>
            </a:r>
            <a:r>
              <a:rPr lang="ar-SA" dirty="0">
                <a:ea typeface="NanumGothic"/>
                <a:cs typeface="NanumGothic"/>
              </a:rPr>
              <a:t> </a:t>
            </a:r>
            <a:r>
              <a:rPr lang="ar-SA" dirty="0">
                <a:latin typeface="NanumGothic"/>
                <a:ea typeface="NanumGothic"/>
                <a:cs typeface="Times New Roman" panose="02020603050405020304" pitchFamily="18" charset="0"/>
              </a:rPr>
              <a:t>میزان</a:t>
            </a:r>
            <a:r>
              <a:rPr lang="ar-SA" dirty="0">
                <a:ea typeface="NanumGothic"/>
                <a:cs typeface="NanumGothic"/>
              </a:rPr>
              <a:t> </a:t>
            </a:r>
            <a:r>
              <a:rPr lang="ar-SA" dirty="0">
                <a:latin typeface="NanumGothic"/>
                <a:ea typeface="NanumGothic"/>
                <a:cs typeface="Times New Roman" panose="02020603050405020304" pitchFamily="18" charset="0"/>
              </a:rPr>
              <a:t>آزادی</a:t>
            </a:r>
            <a:r>
              <a:rPr lang="ar-SA" dirty="0">
                <a:ea typeface="NanumGothic"/>
                <a:cs typeface="NanumGothic"/>
              </a:rPr>
              <a:t> </a:t>
            </a:r>
            <a:r>
              <a:rPr lang="ar-SA" dirty="0">
                <a:latin typeface="NanumGothic"/>
                <a:ea typeface="NanumGothic"/>
                <a:cs typeface="Times New Roman" panose="02020603050405020304" pitchFamily="18" charset="0"/>
              </a:rPr>
              <a:t>موسسات</a:t>
            </a:r>
            <a:r>
              <a:rPr lang="ar-SA" dirty="0">
                <a:ea typeface="NanumGothic"/>
                <a:cs typeface="NanumGothic"/>
              </a:rPr>
              <a:t> </a:t>
            </a:r>
            <a:r>
              <a:rPr lang="ar-SA" dirty="0">
                <a:latin typeface="NanumGothic"/>
                <a:ea typeface="NanumGothic"/>
                <a:cs typeface="Times New Roman" panose="02020603050405020304" pitchFamily="18" charset="0"/>
              </a:rPr>
              <a:t>مالی</a:t>
            </a:r>
            <a:r>
              <a:rPr lang="ar-SA" dirty="0">
                <a:ea typeface="NanumGothic"/>
                <a:cs typeface="NanumGothic"/>
              </a:rPr>
              <a:t> </a:t>
            </a:r>
            <a:r>
              <a:rPr lang="ar-SA" dirty="0">
                <a:latin typeface="NanumGothic"/>
                <a:ea typeface="NanumGothic"/>
                <a:cs typeface="Times New Roman" panose="02020603050405020304" pitchFamily="18" charset="0"/>
              </a:rPr>
              <a:t>در</a:t>
            </a:r>
            <a:r>
              <a:rPr lang="ar-SA" dirty="0">
                <a:ea typeface="NanumGothic"/>
                <a:cs typeface="NanumGothic"/>
              </a:rPr>
              <a:t> </a:t>
            </a:r>
            <a:r>
              <a:rPr lang="ar-SA" dirty="0">
                <a:latin typeface="NanumGothic"/>
                <a:ea typeface="NanumGothic"/>
                <a:cs typeface="Times New Roman" panose="02020603050405020304" pitchFamily="18" charset="0"/>
              </a:rPr>
              <a:t>تعیین</a:t>
            </a:r>
            <a:r>
              <a:rPr lang="ar-SA" dirty="0">
                <a:ea typeface="NanumGothic"/>
                <a:cs typeface="NanumGothic"/>
              </a:rPr>
              <a:t> </a:t>
            </a:r>
            <a:r>
              <a:rPr lang="ar-SA" dirty="0">
                <a:latin typeface="NanumGothic"/>
                <a:ea typeface="NanumGothic"/>
                <a:cs typeface="Times New Roman" panose="02020603050405020304" pitchFamily="18" charset="0"/>
              </a:rPr>
              <a:t>نحوه</a:t>
            </a:r>
            <a:r>
              <a:rPr lang="ar-SA" dirty="0">
                <a:ea typeface="NanumGothic"/>
                <a:cs typeface="NanumGothic"/>
              </a:rPr>
              <a:t> </a:t>
            </a:r>
            <a:r>
              <a:rPr lang="ar-SA" dirty="0">
                <a:latin typeface="NanumGothic"/>
                <a:ea typeface="NanumGothic"/>
                <a:cs typeface="Times New Roman" panose="02020603050405020304" pitchFamily="18" charset="0"/>
              </a:rPr>
              <a:t>تامین</a:t>
            </a:r>
            <a:r>
              <a:rPr lang="ar-SA" dirty="0">
                <a:ea typeface="NanumGothic"/>
                <a:cs typeface="NanumGothic"/>
              </a:rPr>
              <a:t> </a:t>
            </a:r>
            <a:r>
              <a:rPr lang="ar-SA" dirty="0">
                <a:latin typeface="NanumGothic"/>
                <a:ea typeface="NanumGothic"/>
                <a:cs typeface="Times New Roman" panose="02020603050405020304" pitchFamily="18" charset="0"/>
              </a:rPr>
              <a:t>اعتبار</a:t>
            </a:r>
            <a:r>
              <a:rPr lang="ar-SA" dirty="0">
                <a:ea typeface="NanumGothic"/>
                <a:cs typeface="NanumGothic"/>
              </a:rPr>
              <a:t> </a:t>
            </a:r>
            <a:r>
              <a:rPr lang="ar-SA" dirty="0">
                <a:latin typeface="NanumGothic"/>
                <a:ea typeface="NanumGothic"/>
                <a:cs typeface="Times New Roman" panose="02020603050405020304" pitchFamily="18" charset="0"/>
              </a:rPr>
              <a:t>از</a:t>
            </a:r>
            <a:r>
              <a:rPr lang="ar-SA" dirty="0">
                <a:ea typeface="NanumGothic"/>
                <a:cs typeface="NanumGothic"/>
              </a:rPr>
              <a:t> </a:t>
            </a:r>
            <a:r>
              <a:rPr lang="ar-SA" dirty="0">
                <a:latin typeface="NanumGothic"/>
                <a:ea typeface="NanumGothic"/>
                <a:cs typeface="Times New Roman" panose="02020603050405020304" pitchFamily="18" charset="0"/>
              </a:rPr>
              <a:t>عوامل</a:t>
            </a:r>
            <a:r>
              <a:rPr lang="ar-SA" dirty="0">
                <a:ea typeface="NanumGothic"/>
                <a:cs typeface="NanumGothic"/>
              </a:rPr>
              <a:t> </a:t>
            </a:r>
            <a:r>
              <a:rPr lang="ar-SA" dirty="0">
                <a:latin typeface="NanumGothic"/>
                <a:ea typeface="NanumGothic"/>
                <a:cs typeface="Times New Roman" panose="02020603050405020304" pitchFamily="18" charset="0"/>
              </a:rPr>
              <a:t>موثر</a:t>
            </a:r>
            <a:r>
              <a:rPr lang="ar-SA" dirty="0">
                <a:ea typeface="NanumGothic"/>
                <a:cs typeface="NanumGothic"/>
              </a:rPr>
              <a:t> </a:t>
            </a:r>
            <a:r>
              <a:rPr lang="ar-SA" dirty="0">
                <a:latin typeface="NanumGothic"/>
                <a:ea typeface="NanumGothic"/>
                <a:cs typeface="Times New Roman" panose="02020603050405020304" pitchFamily="18" charset="0"/>
              </a:rPr>
              <a:t>بر</a:t>
            </a:r>
            <a:r>
              <a:rPr lang="ar-SA" dirty="0">
                <a:ea typeface="NanumGothic"/>
                <a:cs typeface="NanumGothic"/>
              </a:rPr>
              <a:t> </a:t>
            </a:r>
            <a:r>
              <a:rPr lang="ar-SA" dirty="0">
                <a:latin typeface="NanumGothic"/>
                <a:ea typeface="NanumGothic"/>
                <a:cs typeface="Times New Roman" panose="02020603050405020304" pitchFamily="18" charset="0"/>
              </a:rPr>
              <a:t>تعیین</a:t>
            </a:r>
            <a:r>
              <a:rPr lang="ar-SA" dirty="0">
                <a:ea typeface="NanumGothic"/>
                <a:cs typeface="NanumGothic"/>
              </a:rPr>
              <a:t> </a:t>
            </a:r>
            <a:r>
              <a:rPr lang="ar-SA" dirty="0">
                <a:latin typeface="NanumGothic"/>
                <a:ea typeface="NanumGothic"/>
                <a:cs typeface="Times New Roman" panose="02020603050405020304" pitchFamily="18" charset="0"/>
              </a:rPr>
              <a:t>امتیاز</a:t>
            </a:r>
            <a:r>
              <a:rPr lang="ar-SA" dirty="0">
                <a:ea typeface="NanumGothic"/>
                <a:cs typeface="NanumGothic"/>
              </a:rPr>
              <a:t> </a:t>
            </a:r>
            <a:r>
              <a:rPr lang="ar-SA" dirty="0">
                <a:latin typeface="NanumGothic"/>
                <a:ea typeface="NanumGothic"/>
                <a:cs typeface="Times New Roman" panose="02020603050405020304" pitchFamily="18" charset="0"/>
              </a:rPr>
              <a:t>برای</a:t>
            </a:r>
            <a:r>
              <a:rPr lang="ar-SA" dirty="0">
                <a:ea typeface="NanumGothic"/>
                <a:cs typeface="NanumGothic"/>
              </a:rPr>
              <a:t> </a:t>
            </a:r>
            <a:r>
              <a:rPr lang="ar-SA" dirty="0">
                <a:latin typeface="NanumGothic"/>
                <a:ea typeface="NanumGothic"/>
                <a:cs typeface="Times New Roman" panose="02020603050405020304" pitchFamily="18" charset="0"/>
              </a:rPr>
              <a:t>این</a:t>
            </a:r>
            <a:r>
              <a:rPr lang="ar-SA" dirty="0">
                <a:ea typeface="NanumGothic"/>
                <a:cs typeface="NanumGothic"/>
              </a:rPr>
              <a:t> </a:t>
            </a:r>
            <a:r>
              <a:rPr lang="ar-SA" dirty="0">
                <a:latin typeface="NanumGothic"/>
                <a:ea typeface="NanumGothic"/>
                <a:cs typeface="Times New Roman" panose="02020603050405020304" pitchFamily="18" charset="0"/>
              </a:rPr>
              <a:t>شاخص</a:t>
            </a:r>
            <a:r>
              <a:rPr lang="ar-SA" dirty="0">
                <a:ea typeface="NanumGothic"/>
                <a:cs typeface="NanumGothic"/>
              </a:rPr>
              <a:t> </a:t>
            </a:r>
            <a:r>
              <a:rPr lang="ar-SA" dirty="0">
                <a:latin typeface="NanumGothic"/>
                <a:ea typeface="NanumGothic"/>
                <a:cs typeface="Times New Roman" panose="02020603050405020304" pitchFamily="18" charset="0"/>
              </a:rPr>
              <a:t>است</a:t>
            </a:r>
            <a:r>
              <a:rPr lang="en-US" dirty="0">
                <a:latin typeface="NanumGothic"/>
                <a:ea typeface="NanumGothic"/>
                <a:cs typeface="NanumGothic"/>
              </a:rPr>
              <a:t>. </a:t>
            </a:r>
            <a:r>
              <a:rPr lang="ar-SA" dirty="0">
                <a:latin typeface="NanumGothic"/>
                <a:ea typeface="NanumGothic"/>
                <a:cs typeface="Times New Roman" panose="02020603050405020304" pitchFamily="18" charset="0"/>
              </a:rPr>
              <a:t>امتیاز</a:t>
            </a:r>
            <a:r>
              <a:rPr lang="ar-SA" dirty="0">
                <a:ea typeface="NanumGothic"/>
                <a:cs typeface="NanumGothic"/>
              </a:rPr>
              <a:t> </a:t>
            </a:r>
            <a:r>
              <a:rPr lang="ar-SA" dirty="0">
                <a:latin typeface="NanumGothic"/>
                <a:ea typeface="NanumGothic"/>
                <a:cs typeface="Times New Roman" panose="02020603050405020304" pitchFamily="18" charset="0"/>
              </a:rPr>
              <a:t>ایران</a:t>
            </a:r>
            <a:r>
              <a:rPr lang="ar-SA" dirty="0">
                <a:ea typeface="NanumGothic"/>
                <a:cs typeface="NanumGothic"/>
              </a:rPr>
              <a:t> </a:t>
            </a:r>
            <a:r>
              <a:rPr lang="ar-SA" dirty="0">
                <a:latin typeface="NanumGothic"/>
                <a:ea typeface="NanumGothic"/>
                <a:cs typeface="Times New Roman" panose="02020603050405020304" pitchFamily="18" charset="0"/>
              </a:rPr>
              <a:t>برای</a:t>
            </a:r>
            <a:r>
              <a:rPr lang="ar-SA" dirty="0">
                <a:ea typeface="NanumGothic"/>
                <a:cs typeface="NanumGothic"/>
              </a:rPr>
              <a:t> </a:t>
            </a:r>
            <a:r>
              <a:rPr lang="ar-SA" dirty="0">
                <a:latin typeface="NanumGothic"/>
                <a:ea typeface="NanumGothic"/>
                <a:cs typeface="Times New Roman" panose="02020603050405020304" pitchFamily="18" charset="0"/>
              </a:rPr>
              <a:t>این</a:t>
            </a:r>
            <a:r>
              <a:rPr lang="ar-SA" dirty="0">
                <a:ea typeface="NanumGothic"/>
                <a:cs typeface="NanumGothic"/>
              </a:rPr>
              <a:t> </a:t>
            </a:r>
            <a:r>
              <a:rPr lang="ar-SA" dirty="0">
                <a:latin typeface="NanumGothic"/>
                <a:ea typeface="NanumGothic"/>
                <a:cs typeface="Times New Roman" panose="02020603050405020304" pitchFamily="18" charset="0"/>
              </a:rPr>
              <a:t>شاخص</a:t>
            </a:r>
            <a:r>
              <a:rPr lang="ar-SA" dirty="0">
                <a:ea typeface="NanumGothic"/>
                <a:cs typeface="NanumGothic"/>
              </a:rPr>
              <a:t> </a:t>
            </a:r>
            <a:r>
              <a:rPr lang="ar-SA" dirty="0">
                <a:latin typeface="NanumGothic"/>
                <a:ea typeface="NanumGothic"/>
                <a:cs typeface="Times New Roman" panose="02020603050405020304" pitchFamily="18" charset="0"/>
              </a:rPr>
              <a:t>عدد</a:t>
            </a:r>
            <a:r>
              <a:rPr lang="ar-SA" dirty="0">
                <a:ea typeface="NanumGothic"/>
                <a:cs typeface="NanumGothic"/>
              </a:rPr>
              <a:t> </a:t>
            </a:r>
            <a:r>
              <a:rPr lang="ar-SA" dirty="0">
                <a:latin typeface="NanumGothic"/>
                <a:ea typeface="NanumGothic"/>
                <a:cs typeface="Times New Roman" panose="02020603050405020304" pitchFamily="18" charset="0"/>
              </a:rPr>
              <a:t>۱۰</a:t>
            </a:r>
            <a:r>
              <a:rPr lang="ar-SA" dirty="0">
                <a:ea typeface="NanumGothic"/>
                <a:cs typeface="NanumGothic"/>
              </a:rPr>
              <a:t> </a:t>
            </a:r>
            <a:r>
              <a:rPr lang="ar-SA" dirty="0">
                <a:latin typeface="NanumGothic"/>
                <a:ea typeface="NanumGothic"/>
                <a:cs typeface="Times New Roman" panose="02020603050405020304" pitchFamily="18" charset="0"/>
              </a:rPr>
              <a:t>از</a:t>
            </a:r>
            <a:r>
              <a:rPr lang="ar-SA" dirty="0">
                <a:ea typeface="NanumGothic"/>
                <a:cs typeface="NanumGothic"/>
              </a:rPr>
              <a:t> </a:t>
            </a:r>
            <a:r>
              <a:rPr lang="ar-SA" dirty="0">
                <a:latin typeface="NanumGothic"/>
                <a:ea typeface="NanumGothic"/>
                <a:cs typeface="Times New Roman" panose="02020603050405020304" pitchFamily="18" charset="0"/>
              </a:rPr>
              <a:t>۱۰۰</a:t>
            </a:r>
            <a:r>
              <a:rPr lang="ar-SA" dirty="0">
                <a:ea typeface="NanumGothic"/>
                <a:cs typeface="NanumGothic"/>
              </a:rPr>
              <a:t> </a:t>
            </a:r>
            <a:r>
              <a:rPr lang="ar-SA" dirty="0">
                <a:latin typeface="NanumGothic"/>
                <a:ea typeface="NanumGothic"/>
                <a:cs typeface="Times New Roman" panose="02020603050405020304" pitchFamily="18" charset="0"/>
              </a:rPr>
              <a:t>است</a:t>
            </a:r>
            <a:r>
              <a:rPr lang="en-US" dirty="0">
                <a:latin typeface="NanumGothic"/>
                <a:ea typeface="NanumGothic"/>
                <a:cs typeface="NanumGothic"/>
              </a:rPr>
              <a:t>. </a:t>
            </a:r>
            <a:endParaRPr lang="en-US" dirty="0"/>
          </a:p>
        </p:txBody>
      </p:sp>
    </p:spTree>
    <p:extLst>
      <p:ext uri="{BB962C8B-B14F-4D97-AF65-F5344CB8AC3E}">
        <p14:creationId xmlns:p14="http://schemas.microsoft.com/office/powerpoint/2010/main" val="1519929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1999" cy="1200329"/>
          </a:xfrm>
          <a:prstGeom prst="rect">
            <a:avLst/>
          </a:prstGeom>
        </p:spPr>
        <p:style>
          <a:lnRef idx="0">
            <a:schemeClr val="accent1"/>
          </a:lnRef>
          <a:fillRef idx="3">
            <a:schemeClr val="accent1"/>
          </a:fillRef>
          <a:effectRef idx="3">
            <a:schemeClr val="accent1"/>
          </a:effectRef>
          <a:fontRef idx="minor">
            <a:schemeClr val="lt1"/>
          </a:fontRef>
        </p:style>
        <p:txBody>
          <a:bodyPr wrap="square">
            <a:spAutoFit/>
          </a:bodyPr>
          <a:lstStyle/>
          <a:p>
            <a:pPr algn="r" rtl="1"/>
            <a:r>
              <a:rPr lang="fa-IR" dirty="0" smtClean="0">
                <a:latin typeface="NanumGothic"/>
                <a:ea typeface="NanumGothic"/>
                <a:cs typeface="Times New Roman" panose="02020603050405020304" pitchFamily="18" charset="0"/>
              </a:rPr>
              <a:t>حق مالکیت:</a:t>
            </a:r>
          </a:p>
          <a:p>
            <a:pPr algn="r" rtl="1"/>
            <a:endParaRPr lang="fa-IR" dirty="0">
              <a:latin typeface="NanumGothic"/>
              <a:ea typeface="NanumGothic"/>
              <a:cs typeface="Times New Roman" panose="02020603050405020304" pitchFamily="18" charset="0"/>
            </a:endParaRPr>
          </a:p>
          <a:p>
            <a:pPr algn="r" rtl="1"/>
            <a:r>
              <a:rPr lang="ar-SA" dirty="0" smtClean="0">
                <a:latin typeface="NanumGothic"/>
                <a:ea typeface="NanumGothic"/>
                <a:cs typeface="Times New Roman" panose="02020603050405020304" pitchFamily="18" charset="0"/>
              </a:rPr>
              <a:t>حمایت</a:t>
            </a:r>
            <a:r>
              <a:rPr lang="ar-SA" dirty="0" smtClean="0">
                <a:ea typeface="NanumGothic"/>
                <a:cs typeface="NanumGothic"/>
              </a:rPr>
              <a:t> </a:t>
            </a:r>
            <a:r>
              <a:rPr lang="ar-SA" dirty="0">
                <a:latin typeface="NanumGothic"/>
                <a:ea typeface="NanumGothic"/>
                <a:cs typeface="Times New Roman" panose="02020603050405020304" pitchFamily="18" charset="0"/>
              </a:rPr>
              <a:t>از</a:t>
            </a:r>
            <a:r>
              <a:rPr lang="ar-SA" dirty="0">
                <a:ea typeface="NanumGothic"/>
                <a:cs typeface="NanumGothic"/>
              </a:rPr>
              <a:t> </a:t>
            </a:r>
            <a:r>
              <a:rPr lang="ar-SA" dirty="0">
                <a:latin typeface="NanumGothic"/>
                <a:ea typeface="NanumGothic"/>
                <a:cs typeface="Times New Roman" panose="02020603050405020304" pitchFamily="18" charset="0"/>
              </a:rPr>
              <a:t>حق</a:t>
            </a:r>
            <a:r>
              <a:rPr lang="ar-SA" dirty="0">
                <a:ea typeface="NanumGothic"/>
                <a:cs typeface="NanumGothic"/>
              </a:rPr>
              <a:t> </a:t>
            </a:r>
            <a:r>
              <a:rPr lang="ar-SA" dirty="0">
                <a:latin typeface="NanumGothic"/>
                <a:ea typeface="NanumGothic"/>
                <a:cs typeface="Times New Roman" panose="02020603050405020304" pitchFamily="18" charset="0"/>
              </a:rPr>
              <a:t>مالکیت</a:t>
            </a:r>
            <a:r>
              <a:rPr lang="ar-SA" dirty="0">
                <a:ea typeface="NanumGothic"/>
                <a:cs typeface="NanumGothic"/>
              </a:rPr>
              <a:t> </a:t>
            </a:r>
            <a:r>
              <a:rPr lang="ar-SA" dirty="0">
                <a:latin typeface="NanumGothic"/>
                <a:ea typeface="NanumGothic"/>
                <a:cs typeface="Times New Roman" panose="02020603050405020304" pitchFamily="18" charset="0"/>
              </a:rPr>
              <a:t>اشخاص</a:t>
            </a:r>
            <a:r>
              <a:rPr lang="ar-SA" dirty="0">
                <a:ea typeface="NanumGothic"/>
                <a:cs typeface="NanumGothic"/>
              </a:rPr>
              <a:t> </a:t>
            </a:r>
            <a:r>
              <a:rPr lang="ar-SA" dirty="0">
                <a:latin typeface="NanumGothic"/>
                <a:ea typeface="NanumGothic"/>
                <a:cs typeface="Times New Roman" panose="02020603050405020304" pitchFamily="18" charset="0"/>
              </a:rPr>
              <a:t>حقیقی</a:t>
            </a:r>
            <a:r>
              <a:rPr lang="ar-SA" dirty="0">
                <a:ea typeface="NanumGothic"/>
                <a:cs typeface="NanumGothic"/>
              </a:rPr>
              <a:t> </a:t>
            </a:r>
            <a:r>
              <a:rPr lang="ar-SA" dirty="0">
                <a:latin typeface="NanumGothic"/>
                <a:ea typeface="NanumGothic"/>
                <a:cs typeface="Times New Roman" panose="02020603050405020304" pitchFamily="18" charset="0"/>
              </a:rPr>
              <a:t>و</a:t>
            </a:r>
            <a:r>
              <a:rPr lang="ar-SA" dirty="0">
                <a:ea typeface="NanumGothic"/>
                <a:cs typeface="NanumGothic"/>
              </a:rPr>
              <a:t> </a:t>
            </a:r>
            <a:r>
              <a:rPr lang="ar-SA" dirty="0">
                <a:latin typeface="NanumGothic"/>
                <a:ea typeface="NanumGothic"/>
                <a:cs typeface="Times New Roman" panose="02020603050405020304" pitchFamily="18" charset="0"/>
              </a:rPr>
              <a:t>حقوقی</a:t>
            </a:r>
            <a:r>
              <a:rPr lang="ar-SA" dirty="0">
                <a:ea typeface="NanumGothic"/>
                <a:cs typeface="NanumGothic"/>
              </a:rPr>
              <a:t> </a:t>
            </a:r>
            <a:r>
              <a:rPr lang="ar-SA" dirty="0">
                <a:latin typeface="NanumGothic"/>
                <a:ea typeface="NanumGothic"/>
                <a:cs typeface="Times New Roman" panose="02020603050405020304" pitchFamily="18" charset="0"/>
              </a:rPr>
              <a:t>دامنه</a:t>
            </a:r>
            <a:r>
              <a:rPr lang="ar-SA" dirty="0">
                <a:ea typeface="NanumGothic"/>
                <a:cs typeface="NanumGothic"/>
              </a:rPr>
              <a:t> </a:t>
            </a:r>
            <a:r>
              <a:rPr lang="ar-SA" dirty="0">
                <a:latin typeface="NanumGothic"/>
                <a:ea typeface="NanumGothic"/>
                <a:cs typeface="Times New Roman" panose="02020603050405020304" pitchFamily="18" charset="0"/>
              </a:rPr>
              <a:t>وسیعی</a:t>
            </a:r>
            <a:r>
              <a:rPr lang="ar-SA" dirty="0">
                <a:ea typeface="NanumGothic"/>
                <a:cs typeface="NanumGothic"/>
              </a:rPr>
              <a:t> </a:t>
            </a:r>
            <a:r>
              <a:rPr lang="ar-SA" dirty="0">
                <a:latin typeface="NanumGothic"/>
                <a:ea typeface="NanumGothic"/>
                <a:cs typeface="Times New Roman" panose="02020603050405020304" pitchFamily="18" charset="0"/>
              </a:rPr>
              <a:t>دارد</a:t>
            </a:r>
            <a:r>
              <a:rPr lang="en-US" dirty="0">
                <a:latin typeface="NanumGothic"/>
                <a:ea typeface="NanumGothic"/>
                <a:cs typeface="NanumGothic"/>
              </a:rPr>
              <a:t>. </a:t>
            </a:r>
            <a:r>
              <a:rPr lang="ar-SA" dirty="0">
                <a:latin typeface="NanumGothic"/>
                <a:ea typeface="NanumGothic"/>
                <a:cs typeface="Times New Roman" panose="02020603050405020304" pitchFamily="18" charset="0"/>
              </a:rPr>
              <a:t>ایران</a:t>
            </a:r>
            <a:r>
              <a:rPr lang="ar-SA" dirty="0">
                <a:ea typeface="NanumGothic"/>
                <a:cs typeface="NanumGothic"/>
              </a:rPr>
              <a:t> </a:t>
            </a:r>
            <a:r>
              <a:rPr lang="ar-SA" dirty="0">
                <a:latin typeface="NanumGothic"/>
                <a:ea typeface="NanumGothic"/>
                <a:cs typeface="Times New Roman" panose="02020603050405020304" pitchFamily="18" charset="0"/>
              </a:rPr>
              <a:t>دارای</a:t>
            </a:r>
            <a:r>
              <a:rPr lang="ar-SA" dirty="0">
                <a:ea typeface="NanumGothic"/>
                <a:cs typeface="NanumGothic"/>
              </a:rPr>
              <a:t> </a:t>
            </a:r>
            <a:r>
              <a:rPr lang="ar-SA" dirty="0">
                <a:latin typeface="NanumGothic"/>
                <a:ea typeface="NanumGothic"/>
                <a:cs typeface="Times New Roman" panose="02020603050405020304" pitchFamily="18" charset="0"/>
              </a:rPr>
              <a:t>امتیاز</a:t>
            </a:r>
            <a:r>
              <a:rPr lang="en-US" dirty="0">
                <a:latin typeface="NanumGothic"/>
                <a:ea typeface="NanumGothic"/>
                <a:cs typeface="NanumGothic"/>
              </a:rPr>
              <a:t> 10 </a:t>
            </a:r>
            <a:r>
              <a:rPr lang="ar-SA" dirty="0">
                <a:latin typeface="NanumGothic"/>
                <a:ea typeface="NanumGothic"/>
                <a:cs typeface="Times New Roman" panose="02020603050405020304" pitchFamily="18" charset="0"/>
              </a:rPr>
              <a:t>از</a:t>
            </a:r>
            <a:r>
              <a:rPr lang="en-US" dirty="0">
                <a:latin typeface="NanumGothic"/>
                <a:ea typeface="NanumGothic"/>
                <a:cs typeface="NanumGothic"/>
              </a:rPr>
              <a:t> 100 </a:t>
            </a:r>
            <a:r>
              <a:rPr lang="ar-SA" dirty="0">
                <a:latin typeface="NanumGothic"/>
                <a:ea typeface="NanumGothic"/>
                <a:cs typeface="Times New Roman" panose="02020603050405020304" pitchFamily="18" charset="0"/>
              </a:rPr>
              <a:t>برای</a:t>
            </a:r>
            <a:r>
              <a:rPr lang="ar-SA" dirty="0">
                <a:ea typeface="NanumGothic"/>
                <a:cs typeface="NanumGothic"/>
              </a:rPr>
              <a:t> </a:t>
            </a:r>
            <a:r>
              <a:rPr lang="ar-SA" dirty="0">
                <a:latin typeface="NanumGothic"/>
                <a:ea typeface="NanumGothic"/>
                <a:cs typeface="Times New Roman" panose="02020603050405020304" pitchFamily="18" charset="0"/>
              </a:rPr>
              <a:t>این</a:t>
            </a:r>
            <a:r>
              <a:rPr lang="ar-SA" dirty="0">
                <a:ea typeface="NanumGothic"/>
                <a:cs typeface="NanumGothic"/>
              </a:rPr>
              <a:t> </a:t>
            </a:r>
            <a:r>
              <a:rPr lang="ar-SA" dirty="0">
                <a:latin typeface="NanumGothic"/>
                <a:ea typeface="NanumGothic"/>
                <a:cs typeface="Times New Roman" panose="02020603050405020304" pitchFamily="18" charset="0"/>
              </a:rPr>
              <a:t>شاخص</a:t>
            </a:r>
            <a:r>
              <a:rPr lang="ar-SA" dirty="0">
                <a:ea typeface="NanumGothic"/>
                <a:cs typeface="NanumGothic"/>
              </a:rPr>
              <a:t> </a:t>
            </a:r>
            <a:r>
              <a:rPr lang="ar-SA" dirty="0">
                <a:latin typeface="NanumGothic"/>
                <a:ea typeface="NanumGothic"/>
                <a:cs typeface="Times New Roman" panose="02020603050405020304" pitchFamily="18" charset="0"/>
              </a:rPr>
              <a:t>است</a:t>
            </a:r>
            <a:r>
              <a:rPr lang="en-US" dirty="0">
                <a:latin typeface="NanumGothic"/>
                <a:ea typeface="NanumGothic"/>
                <a:cs typeface="NanumGothic"/>
              </a:rPr>
              <a:t>. </a:t>
            </a:r>
            <a:r>
              <a:rPr lang="ar-SA" dirty="0">
                <a:latin typeface="NanumGothic"/>
                <a:ea typeface="NanumGothic"/>
                <a:cs typeface="Times New Roman" panose="02020603050405020304" pitchFamily="18" charset="0"/>
              </a:rPr>
              <a:t>قانون</a:t>
            </a:r>
            <a:r>
              <a:rPr lang="ar-SA" dirty="0">
                <a:ea typeface="NanumGothic"/>
                <a:cs typeface="NanumGothic"/>
              </a:rPr>
              <a:t> </a:t>
            </a:r>
            <a:r>
              <a:rPr lang="ar-SA" dirty="0">
                <a:latin typeface="NanumGothic"/>
                <a:ea typeface="NanumGothic"/>
                <a:cs typeface="Times New Roman" panose="02020603050405020304" pitchFamily="18" charset="0"/>
              </a:rPr>
              <a:t>کپی</a:t>
            </a:r>
            <a:r>
              <a:rPr lang="en-US" dirty="0">
                <a:latin typeface="NanumGothic"/>
                <a:ea typeface="NanumGothic"/>
                <a:cs typeface="NanumGothic"/>
              </a:rPr>
              <a:t>‌</a:t>
            </a:r>
            <a:r>
              <a:rPr lang="ar-SA" dirty="0">
                <a:latin typeface="NanumGothic"/>
                <a:ea typeface="NanumGothic"/>
                <a:cs typeface="Times New Roman" panose="02020603050405020304" pitchFamily="18" charset="0"/>
              </a:rPr>
              <a:t>رایت</a:t>
            </a:r>
            <a:r>
              <a:rPr lang="ar-SA" dirty="0">
                <a:ea typeface="NanumGothic"/>
                <a:cs typeface="NanumGothic"/>
              </a:rPr>
              <a:t> </a:t>
            </a:r>
            <a:r>
              <a:rPr lang="ar-SA" dirty="0">
                <a:latin typeface="NanumGothic"/>
                <a:ea typeface="NanumGothic"/>
                <a:cs typeface="Times New Roman" panose="02020603050405020304" pitchFamily="18" charset="0"/>
              </a:rPr>
              <a:t>و</a:t>
            </a:r>
            <a:r>
              <a:rPr lang="ar-SA" dirty="0">
                <a:ea typeface="NanumGothic"/>
                <a:cs typeface="NanumGothic"/>
              </a:rPr>
              <a:t> </a:t>
            </a:r>
            <a:r>
              <a:rPr lang="ar-SA" dirty="0">
                <a:latin typeface="NanumGothic"/>
                <a:ea typeface="NanumGothic"/>
                <a:cs typeface="Times New Roman" panose="02020603050405020304" pitchFamily="18" charset="0"/>
              </a:rPr>
              <a:t>علی</a:t>
            </a:r>
            <a:r>
              <a:rPr lang="en-US" dirty="0">
                <a:latin typeface="NanumGothic"/>
                <a:ea typeface="NanumGothic"/>
                <a:cs typeface="NanumGothic"/>
              </a:rPr>
              <a:t>‌</a:t>
            </a:r>
            <a:r>
              <a:rPr lang="ar-SA" dirty="0">
                <a:latin typeface="NanumGothic"/>
                <a:ea typeface="NanumGothic"/>
                <a:cs typeface="Times New Roman" panose="02020603050405020304" pitchFamily="18" charset="0"/>
              </a:rPr>
              <a:t>الخصوص</a:t>
            </a:r>
            <a:r>
              <a:rPr lang="ar-SA" dirty="0">
                <a:ea typeface="NanumGothic"/>
                <a:cs typeface="NanumGothic"/>
              </a:rPr>
              <a:t> </a:t>
            </a:r>
            <a:r>
              <a:rPr lang="ar-SA" dirty="0">
                <a:latin typeface="NanumGothic"/>
                <a:ea typeface="NanumGothic"/>
                <a:cs typeface="Times New Roman" panose="02020603050405020304" pitchFamily="18" charset="0"/>
              </a:rPr>
              <a:t>استفاده</a:t>
            </a:r>
            <a:r>
              <a:rPr lang="ar-SA" dirty="0">
                <a:ea typeface="NanumGothic"/>
                <a:cs typeface="NanumGothic"/>
              </a:rPr>
              <a:t> </a:t>
            </a:r>
            <a:r>
              <a:rPr lang="ar-SA" dirty="0">
                <a:latin typeface="NanumGothic"/>
                <a:ea typeface="NanumGothic"/>
                <a:cs typeface="Times New Roman" panose="02020603050405020304" pitchFamily="18" charset="0"/>
              </a:rPr>
              <a:t>وسیع</a:t>
            </a:r>
            <a:r>
              <a:rPr lang="ar-SA" dirty="0">
                <a:ea typeface="NanumGothic"/>
                <a:cs typeface="NanumGothic"/>
              </a:rPr>
              <a:t> </a:t>
            </a:r>
            <a:r>
              <a:rPr lang="ar-SA" dirty="0">
                <a:latin typeface="NanumGothic"/>
                <a:ea typeface="NanumGothic"/>
                <a:cs typeface="Times New Roman" panose="02020603050405020304" pitchFamily="18" charset="0"/>
              </a:rPr>
              <a:t>و</a:t>
            </a:r>
            <a:r>
              <a:rPr lang="ar-SA" dirty="0">
                <a:ea typeface="NanumGothic"/>
                <a:cs typeface="NanumGothic"/>
              </a:rPr>
              <a:t> </a:t>
            </a:r>
            <a:r>
              <a:rPr lang="ar-SA" dirty="0">
                <a:latin typeface="NanumGothic"/>
                <a:ea typeface="NanumGothic"/>
                <a:cs typeface="Times New Roman" panose="02020603050405020304" pitchFamily="18" charset="0"/>
              </a:rPr>
              <a:t>رایگان</a:t>
            </a:r>
            <a:r>
              <a:rPr lang="ar-SA" dirty="0">
                <a:ea typeface="NanumGothic"/>
                <a:cs typeface="NanumGothic"/>
              </a:rPr>
              <a:t> </a:t>
            </a:r>
            <a:r>
              <a:rPr lang="ar-SA" dirty="0">
                <a:latin typeface="NanumGothic"/>
                <a:ea typeface="NanumGothic"/>
                <a:cs typeface="Times New Roman" panose="02020603050405020304" pitchFamily="18" charset="0"/>
              </a:rPr>
              <a:t>از</a:t>
            </a:r>
            <a:r>
              <a:rPr lang="ar-SA" dirty="0">
                <a:ea typeface="NanumGothic"/>
                <a:cs typeface="NanumGothic"/>
              </a:rPr>
              <a:t> </a:t>
            </a:r>
            <a:r>
              <a:rPr lang="ar-SA" dirty="0">
                <a:latin typeface="NanumGothic"/>
                <a:ea typeface="NanumGothic"/>
                <a:cs typeface="Times New Roman" panose="02020603050405020304" pitchFamily="18" charset="0"/>
              </a:rPr>
              <a:t>نرم</a:t>
            </a:r>
            <a:r>
              <a:rPr lang="en-US" dirty="0">
                <a:latin typeface="NanumGothic"/>
                <a:ea typeface="NanumGothic"/>
                <a:cs typeface="NanumGothic"/>
              </a:rPr>
              <a:t>‌</a:t>
            </a:r>
            <a:r>
              <a:rPr lang="ar-SA" dirty="0">
                <a:latin typeface="NanumGothic"/>
                <a:ea typeface="NanumGothic"/>
                <a:cs typeface="Times New Roman" panose="02020603050405020304" pitchFamily="18" charset="0"/>
              </a:rPr>
              <a:t>افزارها</a:t>
            </a:r>
            <a:r>
              <a:rPr lang="ar-SA" dirty="0">
                <a:ea typeface="NanumGothic"/>
                <a:cs typeface="NanumGothic"/>
              </a:rPr>
              <a:t> </a:t>
            </a:r>
            <a:r>
              <a:rPr lang="ar-SA" dirty="0">
                <a:latin typeface="NanumGothic"/>
                <a:ea typeface="NanumGothic"/>
                <a:cs typeface="Times New Roman" panose="02020603050405020304" pitchFamily="18" charset="0"/>
              </a:rPr>
              <a:t>از</a:t>
            </a:r>
            <a:r>
              <a:rPr lang="ar-SA" dirty="0">
                <a:ea typeface="NanumGothic"/>
                <a:cs typeface="NanumGothic"/>
              </a:rPr>
              <a:t> </a:t>
            </a:r>
            <a:r>
              <a:rPr lang="ar-SA" dirty="0">
                <a:latin typeface="NanumGothic"/>
                <a:ea typeface="NanumGothic"/>
                <a:cs typeface="Times New Roman" panose="02020603050405020304" pitchFamily="18" charset="0"/>
              </a:rPr>
              <a:t>عوامل</a:t>
            </a:r>
            <a:r>
              <a:rPr lang="ar-SA" dirty="0">
                <a:ea typeface="NanumGothic"/>
                <a:cs typeface="NanumGothic"/>
              </a:rPr>
              <a:t> </a:t>
            </a:r>
            <a:r>
              <a:rPr lang="ar-SA" dirty="0">
                <a:latin typeface="NanumGothic"/>
                <a:ea typeface="NanumGothic"/>
                <a:cs typeface="Times New Roman" panose="02020603050405020304" pitchFamily="18" charset="0"/>
              </a:rPr>
              <a:t>مرتبط</a:t>
            </a:r>
            <a:r>
              <a:rPr lang="ar-SA" dirty="0">
                <a:ea typeface="NanumGothic"/>
                <a:cs typeface="NanumGothic"/>
              </a:rPr>
              <a:t> </a:t>
            </a:r>
            <a:r>
              <a:rPr lang="ar-SA" dirty="0">
                <a:latin typeface="NanumGothic"/>
                <a:ea typeface="NanumGothic"/>
                <a:cs typeface="Times New Roman" panose="02020603050405020304" pitchFamily="18" charset="0"/>
              </a:rPr>
              <a:t>با</a:t>
            </a:r>
            <a:r>
              <a:rPr lang="ar-SA" dirty="0">
                <a:ea typeface="NanumGothic"/>
                <a:cs typeface="NanumGothic"/>
              </a:rPr>
              <a:t> </a:t>
            </a:r>
            <a:r>
              <a:rPr lang="ar-SA" dirty="0">
                <a:latin typeface="NanumGothic"/>
                <a:ea typeface="NanumGothic"/>
                <a:cs typeface="Times New Roman" panose="02020603050405020304" pitchFamily="18" charset="0"/>
              </a:rPr>
              <a:t>کاهش</a:t>
            </a:r>
            <a:r>
              <a:rPr lang="ar-SA" dirty="0">
                <a:ea typeface="NanumGothic"/>
                <a:cs typeface="NanumGothic"/>
              </a:rPr>
              <a:t> </a:t>
            </a:r>
            <a:r>
              <a:rPr lang="ar-SA" dirty="0">
                <a:latin typeface="NanumGothic"/>
                <a:ea typeface="NanumGothic"/>
                <a:cs typeface="Times New Roman" panose="02020603050405020304" pitchFamily="18" charset="0"/>
              </a:rPr>
              <a:t>امتیاز</a:t>
            </a:r>
            <a:r>
              <a:rPr lang="ar-SA" dirty="0">
                <a:ea typeface="NanumGothic"/>
                <a:cs typeface="NanumGothic"/>
              </a:rPr>
              <a:t> </a:t>
            </a:r>
            <a:r>
              <a:rPr lang="ar-SA" dirty="0">
                <a:latin typeface="NanumGothic"/>
                <a:ea typeface="NanumGothic"/>
                <a:cs typeface="Times New Roman" panose="02020603050405020304" pitchFamily="18" charset="0"/>
              </a:rPr>
              <a:t>ایران</a:t>
            </a:r>
            <a:r>
              <a:rPr lang="ar-SA" dirty="0">
                <a:ea typeface="NanumGothic"/>
                <a:cs typeface="NanumGothic"/>
              </a:rPr>
              <a:t> </a:t>
            </a:r>
            <a:r>
              <a:rPr lang="ar-SA" dirty="0">
                <a:latin typeface="NanumGothic"/>
                <a:ea typeface="NanumGothic"/>
                <a:cs typeface="Times New Roman" panose="02020603050405020304" pitchFamily="18" charset="0"/>
              </a:rPr>
              <a:t>در</a:t>
            </a:r>
            <a:r>
              <a:rPr lang="ar-SA" dirty="0">
                <a:ea typeface="NanumGothic"/>
                <a:cs typeface="NanumGothic"/>
              </a:rPr>
              <a:t> </a:t>
            </a:r>
            <a:r>
              <a:rPr lang="ar-SA" dirty="0">
                <a:latin typeface="NanumGothic"/>
                <a:ea typeface="NanumGothic"/>
                <a:cs typeface="Times New Roman" panose="02020603050405020304" pitchFamily="18" charset="0"/>
              </a:rPr>
              <a:t>شاخص</a:t>
            </a:r>
            <a:r>
              <a:rPr lang="ar-SA" dirty="0">
                <a:ea typeface="NanumGothic"/>
                <a:cs typeface="NanumGothic"/>
              </a:rPr>
              <a:t> </a:t>
            </a:r>
            <a:r>
              <a:rPr lang="ar-SA" dirty="0">
                <a:latin typeface="NanumGothic"/>
                <a:ea typeface="NanumGothic"/>
                <a:cs typeface="Times New Roman" panose="02020603050405020304" pitchFamily="18" charset="0"/>
              </a:rPr>
              <a:t>می</a:t>
            </a:r>
            <a:r>
              <a:rPr lang="en-US" dirty="0">
                <a:latin typeface="NanumGothic"/>
                <a:ea typeface="NanumGothic"/>
                <a:cs typeface="NanumGothic"/>
              </a:rPr>
              <a:t>‌</a:t>
            </a:r>
            <a:r>
              <a:rPr lang="ar-SA" dirty="0">
                <a:latin typeface="NanumGothic"/>
                <a:ea typeface="NanumGothic"/>
                <a:cs typeface="Times New Roman" panose="02020603050405020304" pitchFamily="18" charset="0"/>
              </a:rPr>
              <a:t>باشد</a:t>
            </a:r>
            <a:endParaRPr lang="en-US" dirty="0"/>
          </a:p>
        </p:txBody>
      </p:sp>
      <p:sp>
        <p:nvSpPr>
          <p:cNvPr id="5" name="Rectangle 4"/>
          <p:cNvSpPr/>
          <p:nvPr/>
        </p:nvSpPr>
        <p:spPr>
          <a:xfrm>
            <a:off x="0" y="1200329"/>
            <a:ext cx="12192000" cy="923330"/>
          </a:xfrm>
          <a:prstGeom prst="rect">
            <a:avLst/>
          </a:prstGeom>
        </p:spPr>
        <p:style>
          <a:lnRef idx="0">
            <a:schemeClr val="accent6"/>
          </a:lnRef>
          <a:fillRef idx="3">
            <a:schemeClr val="accent6"/>
          </a:fillRef>
          <a:effectRef idx="3">
            <a:schemeClr val="accent6"/>
          </a:effectRef>
          <a:fontRef idx="minor">
            <a:schemeClr val="lt1"/>
          </a:fontRef>
        </p:style>
        <p:txBody>
          <a:bodyPr wrap="square">
            <a:spAutoFit/>
          </a:bodyPr>
          <a:lstStyle/>
          <a:p>
            <a:pPr algn="r" rtl="1"/>
            <a:r>
              <a:rPr lang="fa-IR" dirty="0" smtClean="0">
                <a:latin typeface="NanumGothic"/>
                <a:ea typeface="NanumGothic"/>
                <a:cs typeface="Times New Roman" panose="02020603050405020304" pitchFamily="18" charset="0"/>
              </a:rPr>
              <a:t>آزادی از فساد و رشوه:</a:t>
            </a:r>
          </a:p>
          <a:p>
            <a:pPr algn="r" rtl="1"/>
            <a:endParaRPr lang="fa-IR" dirty="0">
              <a:latin typeface="NanumGothic"/>
              <a:ea typeface="NanumGothic"/>
              <a:cs typeface="Times New Roman" panose="02020603050405020304" pitchFamily="18" charset="0"/>
            </a:endParaRPr>
          </a:p>
          <a:p>
            <a:pPr algn="r" rtl="1"/>
            <a:r>
              <a:rPr lang="ar-SA" dirty="0" smtClean="0">
                <a:latin typeface="NanumGothic"/>
                <a:ea typeface="NanumGothic"/>
                <a:cs typeface="Times New Roman" panose="02020603050405020304" pitchFamily="18" charset="0"/>
              </a:rPr>
              <a:t>در</a:t>
            </a:r>
            <a:r>
              <a:rPr lang="ar-SA" dirty="0" smtClean="0">
                <a:ea typeface="NanumGothic"/>
                <a:cs typeface="NanumGothic"/>
              </a:rPr>
              <a:t> </a:t>
            </a:r>
            <a:r>
              <a:rPr lang="ar-SA" dirty="0">
                <a:latin typeface="NanumGothic"/>
                <a:ea typeface="NanumGothic"/>
                <a:cs typeface="Times New Roman" panose="02020603050405020304" pitchFamily="18" charset="0"/>
              </a:rPr>
              <a:t>بین</a:t>
            </a:r>
            <a:r>
              <a:rPr lang="ar-SA" dirty="0">
                <a:ea typeface="NanumGothic"/>
                <a:cs typeface="NanumGothic"/>
              </a:rPr>
              <a:t> </a:t>
            </a:r>
            <a:r>
              <a:rPr lang="ar-SA" dirty="0">
                <a:latin typeface="NanumGothic"/>
                <a:ea typeface="NanumGothic"/>
                <a:cs typeface="Times New Roman" panose="02020603050405020304" pitchFamily="18" charset="0"/>
              </a:rPr>
              <a:t>۸۰</a:t>
            </a:r>
            <a:r>
              <a:rPr lang="ar-SA" dirty="0">
                <a:ea typeface="NanumGothic"/>
                <a:cs typeface="NanumGothic"/>
              </a:rPr>
              <a:t> </a:t>
            </a:r>
            <a:r>
              <a:rPr lang="ar-SA" dirty="0">
                <a:latin typeface="NanumGothic"/>
                <a:ea typeface="NanumGothic"/>
                <a:cs typeface="Times New Roman" panose="02020603050405020304" pitchFamily="18" charset="0"/>
              </a:rPr>
              <a:t>کشور</a:t>
            </a:r>
            <a:r>
              <a:rPr lang="ar-SA" dirty="0">
                <a:ea typeface="NanumGothic"/>
                <a:cs typeface="NanumGothic"/>
              </a:rPr>
              <a:t> </a:t>
            </a:r>
            <a:r>
              <a:rPr lang="ar-SA" dirty="0">
                <a:latin typeface="NanumGothic"/>
                <a:ea typeface="NanumGothic"/>
                <a:cs typeface="Times New Roman" panose="02020603050405020304" pitchFamily="18" charset="0"/>
              </a:rPr>
              <a:t>دنیا</a:t>
            </a:r>
            <a:r>
              <a:rPr lang="ar-SA" dirty="0">
                <a:ea typeface="NanumGothic"/>
                <a:cs typeface="NanumGothic"/>
              </a:rPr>
              <a:t> </a:t>
            </a:r>
            <a:r>
              <a:rPr lang="ar-SA" dirty="0">
                <a:latin typeface="NanumGothic"/>
                <a:ea typeface="NanumGothic"/>
                <a:cs typeface="Times New Roman" panose="02020603050405020304" pitchFamily="18" charset="0"/>
              </a:rPr>
              <a:t>رتبه</a:t>
            </a:r>
            <a:r>
              <a:rPr lang="ar-SA" dirty="0">
                <a:ea typeface="NanumGothic"/>
                <a:cs typeface="NanumGothic"/>
              </a:rPr>
              <a:t> </a:t>
            </a:r>
            <a:r>
              <a:rPr lang="ar-SA" dirty="0">
                <a:latin typeface="NanumGothic"/>
                <a:ea typeface="NanumGothic"/>
                <a:cs typeface="Times New Roman" panose="02020603050405020304" pitchFamily="18" charset="0"/>
              </a:rPr>
              <a:t>ایران</a:t>
            </a:r>
            <a:r>
              <a:rPr lang="ar-SA" dirty="0">
                <a:ea typeface="NanumGothic"/>
                <a:cs typeface="NanumGothic"/>
              </a:rPr>
              <a:t> </a:t>
            </a:r>
            <a:r>
              <a:rPr lang="ar-SA" dirty="0">
                <a:latin typeface="NanumGothic"/>
                <a:ea typeface="NanumGothic"/>
                <a:cs typeface="Times New Roman" panose="02020603050405020304" pitchFamily="18" charset="0"/>
              </a:rPr>
              <a:t>برای</a:t>
            </a:r>
            <a:r>
              <a:rPr lang="ar-SA" dirty="0">
                <a:ea typeface="NanumGothic"/>
                <a:cs typeface="NanumGothic"/>
              </a:rPr>
              <a:t> </a:t>
            </a:r>
            <a:r>
              <a:rPr lang="ar-SA" dirty="0">
                <a:latin typeface="NanumGothic"/>
                <a:ea typeface="NanumGothic"/>
                <a:cs typeface="Times New Roman" panose="02020603050405020304" pitchFamily="18" charset="0"/>
              </a:rPr>
              <a:t>این</a:t>
            </a:r>
            <a:r>
              <a:rPr lang="ar-SA" dirty="0">
                <a:ea typeface="NanumGothic"/>
                <a:cs typeface="NanumGothic"/>
              </a:rPr>
              <a:t> </a:t>
            </a:r>
            <a:r>
              <a:rPr lang="ar-SA" dirty="0">
                <a:latin typeface="NanumGothic"/>
                <a:ea typeface="NanumGothic"/>
                <a:cs typeface="Times New Roman" panose="02020603050405020304" pitchFamily="18" charset="0"/>
              </a:rPr>
              <a:t>شاخص</a:t>
            </a:r>
            <a:r>
              <a:rPr lang="ar-SA" dirty="0">
                <a:ea typeface="NanumGothic"/>
                <a:cs typeface="NanumGothic"/>
              </a:rPr>
              <a:t> </a:t>
            </a:r>
            <a:r>
              <a:rPr lang="ar-SA" dirty="0">
                <a:latin typeface="NanumGothic"/>
                <a:ea typeface="NanumGothic"/>
                <a:cs typeface="Times New Roman" panose="02020603050405020304" pitchFamily="18" charset="0"/>
              </a:rPr>
              <a:t>۱۶۸</a:t>
            </a:r>
            <a:r>
              <a:rPr lang="ar-SA" dirty="0">
                <a:ea typeface="NanumGothic"/>
                <a:cs typeface="NanumGothic"/>
              </a:rPr>
              <a:t> </a:t>
            </a:r>
            <a:r>
              <a:rPr lang="ar-SA" dirty="0">
                <a:latin typeface="NanumGothic"/>
                <a:ea typeface="NanumGothic"/>
                <a:cs typeface="Times New Roman" panose="02020603050405020304" pitchFamily="18" charset="0"/>
              </a:rPr>
              <a:t>است</a:t>
            </a:r>
            <a:r>
              <a:rPr lang="ar-SA" dirty="0">
                <a:ea typeface="NanumGothic"/>
                <a:cs typeface="NanumGothic"/>
              </a:rPr>
              <a:t> </a:t>
            </a:r>
            <a:r>
              <a:rPr lang="ar-SA" dirty="0">
                <a:latin typeface="NanumGothic"/>
                <a:ea typeface="NanumGothic"/>
                <a:cs typeface="Times New Roman" panose="02020603050405020304" pitchFamily="18" charset="0"/>
              </a:rPr>
              <a:t>و</a:t>
            </a:r>
            <a:r>
              <a:rPr lang="ar-SA" dirty="0">
                <a:ea typeface="NanumGothic"/>
                <a:cs typeface="NanumGothic"/>
              </a:rPr>
              <a:t> </a:t>
            </a:r>
            <a:r>
              <a:rPr lang="ar-SA" dirty="0">
                <a:latin typeface="NanumGothic"/>
                <a:ea typeface="NanumGothic"/>
                <a:cs typeface="Times New Roman" panose="02020603050405020304" pitchFamily="18" charset="0"/>
              </a:rPr>
              <a:t>به</a:t>
            </a:r>
            <a:r>
              <a:rPr lang="ar-SA" dirty="0">
                <a:ea typeface="NanumGothic"/>
                <a:cs typeface="NanumGothic"/>
              </a:rPr>
              <a:t> </a:t>
            </a:r>
            <a:r>
              <a:rPr lang="ar-SA" dirty="0">
                <a:latin typeface="NanumGothic"/>
                <a:ea typeface="NanumGothic"/>
                <a:cs typeface="Times New Roman" panose="02020603050405020304" pitchFamily="18" charset="0"/>
              </a:rPr>
              <a:t>همین</a:t>
            </a:r>
            <a:r>
              <a:rPr lang="ar-SA" dirty="0">
                <a:ea typeface="NanumGothic"/>
                <a:cs typeface="NanumGothic"/>
              </a:rPr>
              <a:t> </a:t>
            </a:r>
            <a:r>
              <a:rPr lang="ar-SA" dirty="0">
                <a:latin typeface="NanumGothic"/>
                <a:ea typeface="NanumGothic"/>
                <a:cs typeface="Times New Roman" panose="02020603050405020304" pitchFamily="18" charset="0"/>
              </a:rPr>
              <a:t>دلیل</a:t>
            </a:r>
            <a:r>
              <a:rPr lang="ar-SA" dirty="0">
                <a:ea typeface="NanumGothic"/>
                <a:cs typeface="NanumGothic"/>
              </a:rPr>
              <a:t> </a:t>
            </a:r>
            <a:r>
              <a:rPr lang="ar-SA" dirty="0">
                <a:latin typeface="NanumGothic"/>
                <a:ea typeface="NanumGothic"/>
                <a:cs typeface="Times New Roman" panose="02020603050405020304" pitchFamily="18" charset="0"/>
              </a:rPr>
              <a:t>امتیازی</a:t>
            </a:r>
            <a:r>
              <a:rPr lang="ar-SA" dirty="0">
                <a:ea typeface="NanumGothic"/>
                <a:cs typeface="NanumGothic"/>
              </a:rPr>
              <a:t> </a:t>
            </a:r>
            <a:r>
              <a:rPr lang="ar-SA" dirty="0">
                <a:latin typeface="NanumGothic"/>
                <a:ea typeface="NanumGothic"/>
                <a:cs typeface="Times New Roman" panose="02020603050405020304" pitchFamily="18" charset="0"/>
              </a:rPr>
              <a:t>که</a:t>
            </a:r>
            <a:r>
              <a:rPr lang="ar-SA" dirty="0">
                <a:ea typeface="NanumGothic"/>
                <a:cs typeface="NanumGothic"/>
              </a:rPr>
              <a:t> </a:t>
            </a:r>
            <a:r>
              <a:rPr lang="ar-SA" dirty="0">
                <a:latin typeface="NanumGothic"/>
                <a:ea typeface="NanumGothic"/>
                <a:cs typeface="Times New Roman" panose="02020603050405020304" pitchFamily="18" charset="0"/>
              </a:rPr>
              <a:t>ایران</a:t>
            </a:r>
            <a:r>
              <a:rPr lang="ar-SA" dirty="0">
                <a:ea typeface="NanumGothic"/>
                <a:cs typeface="NanumGothic"/>
              </a:rPr>
              <a:t> </a:t>
            </a:r>
            <a:r>
              <a:rPr lang="ar-SA" dirty="0">
                <a:latin typeface="NanumGothic"/>
                <a:ea typeface="NanumGothic"/>
                <a:cs typeface="Times New Roman" panose="02020603050405020304" pitchFamily="18" charset="0"/>
              </a:rPr>
              <a:t>برای</a:t>
            </a:r>
            <a:r>
              <a:rPr lang="ar-SA" dirty="0">
                <a:ea typeface="NanumGothic"/>
                <a:cs typeface="NanumGothic"/>
              </a:rPr>
              <a:t> </a:t>
            </a:r>
            <a:r>
              <a:rPr lang="ar-SA" dirty="0">
                <a:latin typeface="NanumGothic"/>
                <a:ea typeface="NanumGothic"/>
                <a:cs typeface="Times New Roman" panose="02020603050405020304" pitchFamily="18" charset="0"/>
              </a:rPr>
              <a:t>این</a:t>
            </a:r>
            <a:r>
              <a:rPr lang="ar-SA" dirty="0">
                <a:ea typeface="NanumGothic"/>
                <a:cs typeface="NanumGothic"/>
              </a:rPr>
              <a:t> </a:t>
            </a:r>
            <a:r>
              <a:rPr lang="ar-SA" dirty="0">
                <a:latin typeface="NanumGothic"/>
                <a:ea typeface="NanumGothic"/>
                <a:cs typeface="Times New Roman" panose="02020603050405020304" pitchFamily="18" charset="0"/>
              </a:rPr>
              <a:t>شاخص</a:t>
            </a:r>
            <a:r>
              <a:rPr lang="ar-SA" dirty="0">
                <a:ea typeface="NanumGothic"/>
                <a:cs typeface="NanumGothic"/>
              </a:rPr>
              <a:t> </a:t>
            </a:r>
            <a:r>
              <a:rPr lang="ar-SA" dirty="0">
                <a:latin typeface="NanumGothic"/>
                <a:ea typeface="NanumGothic"/>
                <a:cs typeface="Times New Roman" panose="02020603050405020304" pitchFamily="18" charset="0"/>
              </a:rPr>
              <a:t>دریافت</a:t>
            </a:r>
            <a:r>
              <a:rPr lang="ar-SA" dirty="0">
                <a:ea typeface="NanumGothic"/>
                <a:cs typeface="NanumGothic"/>
              </a:rPr>
              <a:t> </a:t>
            </a:r>
            <a:r>
              <a:rPr lang="ar-SA" dirty="0">
                <a:latin typeface="NanumGothic"/>
                <a:ea typeface="NanumGothic"/>
                <a:cs typeface="Times New Roman" panose="02020603050405020304" pitchFamily="18" charset="0"/>
              </a:rPr>
              <a:t>می</a:t>
            </a:r>
            <a:r>
              <a:rPr lang="en-US" dirty="0">
                <a:latin typeface="NanumGothic"/>
                <a:ea typeface="NanumGothic"/>
                <a:cs typeface="NanumGothic"/>
              </a:rPr>
              <a:t>‌</a:t>
            </a:r>
            <a:r>
              <a:rPr lang="ar-SA" dirty="0">
                <a:latin typeface="NanumGothic"/>
                <a:ea typeface="NanumGothic"/>
                <a:cs typeface="Times New Roman" panose="02020603050405020304" pitchFamily="18" charset="0"/>
              </a:rPr>
              <a:t>نماید</a:t>
            </a:r>
            <a:r>
              <a:rPr lang="ar-SA" dirty="0">
                <a:ea typeface="NanumGothic"/>
                <a:cs typeface="NanumGothic"/>
              </a:rPr>
              <a:t> </a:t>
            </a:r>
            <a:r>
              <a:rPr lang="ar-SA" dirty="0">
                <a:latin typeface="NanumGothic"/>
                <a:ea typeface="NanumGothic"/>
                <a:cs typeface="Times New Roman" panose="02020603050405020304" pitchFamily="18" charset="0"/>
              </a:rPr>
              <a:t>عددی</a:t>
            </a:r>
            <a:r>
              <a:rPr lang="ar-SA" dirty="0">
                <a:ea typeface="NanumGothic"/>
                <a:cs typeface="NanumGothic"/>
              </a:rPr>
              <a:t> </a:t>
            </a:r>
            <a:r>
              <a:rPr lang="ar-SA" dirty="0">
                <a:latin typeface="NanumGothic"/>
                <a:ea typeface="NanumGothic"/>
                <a:cs typeface="Times New Roman" panose="02020603050405020304" pitchFamily="18" charset="0"/>
              </a:rPr>
              <a:t>بیشتر</a:t>
            </a:r>
            <a:r>
              <a:rPr lang="ar-SA" dirty="0">
                <a:ea typeface="NanumGothic"/>
                <a:cs typeface="NanumGothic"/>
              </a:rPr>
              <a:t> </a:t>
            </a:r>
            <a:r>
              <a:rPr lang="ar-SA" dirty="0">
                <a:latin typeface="NanumGothic"/>
                <a:ea typeface="NanumGothic"/>
                <a:cs typeface="Times New Roman" panose="02020603050405020304" pitchFamily="18" charset="0"/>
              </a:rPr>
              <a:t>از۲۳</a:t>
            </a:r>
            <a:r>
              <a:rPr lang="ar-SA" dirty="0">
                <a:ea typeface="NanumGothic"/>
                <a:cs typeface="NanumGothic"/>
              </a:rPr>
              <a:t> </a:t>
            </a:r>
            <a:r>
              <a:rPr lang="ar-SA" dirty="0">
                <a:latin typeface="NanumGothic"/>
                <a:ea typeface="NanumGothic"/>
                <a:cs typeface="Times New Roman" panose="02020603050405020304" pitchFamily="18" charset="0"/>
              </a:rPr>
              <a:t>نیست</a:t>
            </a:r>
            <a:endParaRPr lang="en-US" dirty="0"/>
          </a:p>
        </p:txBody>
      </p:sp>
      <p:sp>
        <p:nvSpPr>
          <p:cNvPr id="6" name="Rectangle 5"/>
          <p:cNvSpPr/>
          <p:nvPr/>
        </p:nvSpPr>
        <p:spPr>
          <a:xfrm>
            <a:off x="0" y="2123659"/>
            <a:ext cx="12191999" cy="1477328"/>
          </a:xfrm>
          <a:prstGeom prst="rect">
            <a:avLst/>
          </a:prstGeom>
        </p:spPr>
        <p:style>
          <a:lnRef idx="0">
            <a:schemeClr val="accent4"/>
          </a:lnRef>
          <a:fillRef idx="3">
            <a:schemeClr val="accent4"/>
          </a:fillRef>
          <a:effectRef idx="3">
            <a:schemeClr val="accent4"/>
          </a:effectRef>
          <a:fontRef idx="minor">
            <a:schemeClr val="lt1"/>
          </a:fontRef>
        </p:style>
        <p:txBody>
          <a:bodyPr wrap="square">
            <a:spAutoFit/>
          </a:bodyPr>
          <a:lstStyle/>
          <a:p>
            <a:pPr algn="r" rtl="1"/>
            <a:r>
              <a:rPr lang="fa-IR" dirty="0" smtClean="0">
                <a:latin typeface="NanumGothic"/>
                <a:ea typeface="NanumGothic"/>
                <a:cs typeface="Times New Roman" panose="02020603050405020304" pitchFamily="18" charset="0"/>
              </a:rPr>
              <a:t>آزادی بازار نیروی کار:</a:t>
            </a:r>
          </a:p>
          <a:p>
            <a:pPr algn="r" rtl="1"/>
            <a:endParaRPr lang="fa-IR" dirty="0">
              <a:latin typeface="NanumGothic"/>
              <a:ea typeface="NanumGothic"/>
              <a:cs typeface="Times New Roman" panose="02020603050405020304" pitchFamily="18" charset="0"/>
            </a:endParaRPr>
          </a:p>
          <a:p>
            <a:pPr algn="r" rtl="1"/>
            <a:r>
              <a:rPr lang="ar-SA" dirty="0" smtClean="0">
                <a:latin typeface="NanumGothic"/>
                <a:ea typeface="NanumGothic"/>
                <a:cs typeface="Times New Roman" panose="02020603050405020304" pitchFamily="18" charset="0"/>
              </a:rPr>
              <a:t>برای</a:t>
            </a:r>
            <a:r>
              <a:rPr lang="ar-SA" dirty="0" smtClean="0">
                <a:ea typeface="NanumGothic"/>
                <a:cs typeface="NanumGothic"/>
              </a:rPr>
              <a:t> </a:t>
            </a:r>
            <a:r>
              <a:rPr lang="ar-SA" dirty="0">
                <a:latin typeface="NanumGothic"/>
                <a:ea typeface="NanumGothic"/>
                <a:cs typeface="Times New Roman" panose="02020603050405020304" pitchFamily="18" charset="0"/>
              </a:rPr>
              <a:t>محاسبه</a:t>
            </a:r>
            <a:r>
              <a:rPr lang="ar-SA" dirty="0">
                <a:ea typeface="NanumGothic"/>
                <a:cs typeface="NanumGothic"/>
              </a:rPr>
              <a:t> </a:t>
            </a:r>
            <a:r>
              <a:rPr lang="ar-SA" dirty="0">
                <a:latin typeface="NanumGothic"/>
                <a:ea typeface="NanumGothic"/>
                <a:cs typeface="Times New Roman" panose="02020603050405020304" pitchFamily="18" charset="0"/>
              </a:rPr>
              <a:t>این</a:t>
            </a:r>
            <a:r>
              <a:rPr lang="ar-SA" dirty="0">
                <a:ea typeface="NanumGothic"/>
                <a:cs typeface="NanumGothic"/>
              </a:rPr>
              <a:t> </a:t>
            </a:r>
            <a:r>
              <a:rPr lang="ar-SA" dirty="0">
                <a:latin typeface="NanumGothic"/>
                <a:ea typeface="NanumGothic"/>
                <a:cs typeface="Times New Roman" panose="02020603050405020304" pitchFamily="18" charset="0"/>
              </a:rPr>
              <a:t>شاخص</a:t>
            </a:r>
            <a:r>
              <a:rPr lang="ar-SA" dirty="0">
                <a:ea typeface="NanumGothic"/>
                <a:cs typeface="NanumGothic"/>
              </a:rPr>
              <a:t> </a:t>
            </a:r>
            <a:r>
              <a:rPr lang="ar-SA" dirty="0">
                <a:latin typeface="NanumGothic"/>
                <a:ea typeface="NanumGothic"/>
                <a:cs typeface="Times New Roman" panose="02020603050405020304" pitchFamily="18" charset="0"/>
              </a:rPr>
              <a:t>از</a:t>
            </a:r>
            <a:r>
              <a:rPr lang="ar-SA" dirty="0">
                <a:ea typeface="NanumGothic"/>
                <a:cs typeface="NanumGothic"/>
              </a:rPr>
              <a:t> </a:t>
            </a:r>
            <a:r>
              <a:rPr lang="ar-SA" dirty="0">
                <a:latin typeface="NanumGothic"/>
                <a:ea typeface="NanumGothic"/>
                <a:cs typeface="Times New Roman" panose="02020603050405020304" pitchFamily="18" charset="0"/>
              </a:rPr>
              <a:t>متغیرهایی</a:t>
            </a:r>
            <a:r>
              <a:rPr lang="ar-SA" dirty="0">
                <a:ea typeface="NanumGothic"/>
                <a:cs typeface="NanumGothic"/>
              </a:rPr>
              <a:t> </a:t>
            </a:r>
            <a:r>
              <a:rPr lang="ar-SA" dirty="0">
                <a:latin typeface="NanumGothic"/>
                <a:ea typeface="NanumGothic"/>
                <a:cs typeface="Times New Roman" panose="02020603050405020304" pitchFamily="18" charset="0"/>
              </a:rPr>
              <a:t>همچون</a:t>
            </a:r>
            <a:r>
              <a:rPr lang="ar-SA" dirty="0">
                <a:ea typeface="NanumGothic"/>
                <a:cs typeface="NanumGothic"/>
              </a:rPr>
              <a:t> </a:t>
            </a:r>
            <a:r>
              <a:rPr lang="ar-SA" dirty="0">
                <a:latin typeface="NanumGothic"/>
                <a:ea typeface="NanumGothic"/>
                <a:cs typeface="Times New Roman" panose="02020603050405020304" pitchFamily="18" charset="0"/>
              </a:rPr>
              <a:t>نسبت</a:t>
            </a:r>
            <a:r>
              <a:rPr lang="ar-SA" dirty="0">
                <a:ea typeface="NanumGothic"/>
                <a:cs typeface="NanumGothic"/>
              </a:rPr>
              <a:t> </a:t>
            </a:r>
            <a:r>
              <a:rPr lang="ar-SA" dirty="0">
                <a:latin typeface="NanumGothic"/>
                <a:ea typeface="NanumGothic"/>
                <a:cs typeface="Times New Roman" panose="02020603050405020304" pitchFamily="18" charset="0"/>
              </a:rPr>
              <a:t>حداقل</a:t>
            </a:r>
            <a:r>
              <a:rPr lang="ar-SA" dirty="0">
                <a:ea typeface="NanumGothic"/>
                <a:cs typeface="NanumGothic"/>
              </a:rPr>
              <a:t> </a:t>
            </a:r>
            <a:r>
              <a:rPr lang="ar-SA" dirty="0">
                <a:latin typeface="NanumGothic"/>
                <a:ea typeface="NanumGothic"/>
                <a:cs typeface="Times New Roman" panose="02020603050405020304" pitchFamily="18" charset="0"/>
              </a:rPr>
              <a:t>دستمزد</a:t>
            </a:r>
            <a:r>
              <a:rPr lang="ar-SA" dirty="0">
                <a:ea typeface="NanumGothic"/>
                <a:cs typeface="NanumGothic"/>
              </a:rPr>
              <a:t> </a:t>
            </a:r>
            <a:r>
              <a:rPr lang="ar-SA" dirty="0">
                <a:latin typeface="NanumGothic"/>
                <a:ea typeface="NanumGothic"/>
                <a:cs typeface="Times New Roman" panose="02020603050405020304" pitchFamily="18" charset="0"/>
              </a:rPr>
              <a:t>به</a:t>
            </a:r>
            <a:r>
              <a:rPr lang="ar-SA" dirty="0">
                <a:ea typeface="NanumGothic"/>
                <a:cs typeface="NanumGothic"/>
              </a:rPr>
              <a:t> </a:t>
            </a:r>
            <a:r>
              <a:rPr lang="ar-SA" dirty="0">
                <a:latin typeface="NanumGothic"/>
                <a:ea typeface="NanumGothic"/>
                <a:cs typeface="Times New Roman" panose="02020603050405020304" pitchFamily="18" charset="0"/>
              </a:rPr>
              <a:t>میانگین</a:t>
            </a:r>
            <a:r>
              <a:rPr lang="ar-SA" dirty="0">
                <a:ea typeface="NanumGothic"/>
                <a:cs typeface="NanumGothic"/>
              </a:rPr>
              <a:t> </a:t>
            </a:r>
            <a:r>
              <a:rPr lang="ar-SA" dirty="0">
                <a:latin typeface="NanumGothic"/>
                <a:ea typeface="NanumGothic"/>
                <a:cs typeface="Times New Roman" panose="02020603050405020304" pitchFamily="18" charset="0"/>
              </a:rPr>
              <a:t>ارزش</a:t>
            </a:r>
            <a:r>
              <a:rPr lang="ar-SA" dirty="0">
                <a:ea typeface="NanumGothic"/>
                <a:cs typeface="NanumGothic"/>
              </a:rPr>
              <a:t> </a:t>
            </a:r>
            <a:r>
              <a:rPr lang="ar-SA" dirty="0">
                <a:latin typeface="NanumGothic"/>
                <a:ea typeface="NanumGothic"/>
                <a:cs typeface="Times New Roman" panose="02020603050405020304" pitchFamily="18" charset="0"/>
              </a:rPr>
              <a:t>افزوده</a:t>
            </a:r>
            <a:r>
              <a:rPr lang="ar-SA" dirty="0">
                <a:ea typeface="NanumGothic"/>
                <a:cs typeface="NanumGothic"/>
              </a:rPr>
              <a:t> </a:t>
            </a:r>
            <a:r>
              <a:rPr lang="ar-SA" dirty="0">
                <a:latin typeface="NanumGothic"/>
                <a:ea typeface="NanumGothic"/>
                <a:cs typeface="Times New Roman" panose="02020603050405020304" pitchFamily="18" charset="0"/>
              </a:rPr>
              <a:t>هر</a:t>
            </a:r>
            <a:r>
              <a:rPr lang="ar-SA" dirty="0">
                <a:ea typeface="NanumGothic"/>
                <a:cs typeface="NanumGothic"/>
              </a:rPr>
              <a:t> </a:t>
            </a:r>
            <a:r>
              <a:rPr lang="ar-SA" dirty="0">
                <a:latin typeface="NanumGothic"/>
                <a:ea typeface="NanumGothic"/>
                <a:cs typeface="Times New Roman" panose="02020603050405020304" pitchFamily="18" charset="0"/>
              </a:rPr>
              <a:t>کارگر،</a:t>
            </a:r>
            <a:r>
              <a:rPr lang="ar-SA" dirty="0">
                <a:ea typeface="NanumGothic"/>
                <a:cs typeface="NanumGothic"/>
              </a:rPr>
              <a:t> </a:t>
            </a:r>
            <a:r>
              <a:rPr lang="ar-SA" dirty="0">
                <a:latin typeface="NanumGothic"/>
                <a:ea typeface="NanumGothic"/>
                <a:cs typeface="Times New Roman" panose="02020603050405020304" pitchFamily="18" charset="0"/>
              </a:rPr>
              <a:t>میزان</a:t>
            </a:r>
            <a:r>
              <a:rPr lang="ar-SA" dirty="0">
                <a:ea typeface="NanumGothic"/>
                <a:cs typeface="NanumGothic"/>
              </a:rPr>
              <a:t> </a:t>
            </a:r>
            <a:r>
              <a:rPr lang="ar-SA" dirty="0">
                <a:latin typeface="NanumGothic"/>
                <a:ea typeface="NanumGothic"/>
                <a:cs typeface="Times New Roman" panose="02020603050405020304" pitchFamily="18" charset="0"/>
              </a:rPr>
              <a:t>نا</a:t>
            </a:r>
            <a:r>
              <a:rPr lang="en-US" dirty="0">
                <a:latin typeface="NanumGothic"/>
                <a:ea typeface="NanumGothic"/>
                <a:cs typeface="NanumGothic"/>
              </a:rPr>
              <a:t>‌</a:t>
            </a:r>
            <a:r>
              <a:rPr lang="ar-SA" dirty="0">
                <a:latin typeface="NanumGothic"/>
                <a:ea typeface="NanumGothic"/>
                <a:cs typeface="Times New Roman" panose="02020603050405020304" pitchFamily="18" charset="0"/>
              </a:rPr>
              <a:t>مناسب</a:t>
            </a:r>
            <a:r>
              <a:rPr lang="ar-SA" dirty="0">
                <a:ea typeface="NanumGothic"/>
                <a:cs typeface="NanumGothic"/>
              </a:rPr>
              <a:t> </a:t>
            </a:r>
            <a:r>
              <a:rPr lang="ar-SA" dirty="0">
                <a:latin typeface="NanumGothic"/>
                <a:ea typeface="NanumGothic"/>
                <a:cs typeface="Times New Roman" panose="02020603050405020304" pitchFamily="18" charset="0"/>
              </a:rPr>
              <a:t>بودن</a:t>
            </a:r>
            <a:r>
              <a:rPr lang="ar-SA" dirty="0">
                <a:ea typeface="NanumGothic"/>
                <a:cs typeface="NanumGothic"/>
              </a:rPr>
              <a:t> </a:t>
            </a:r>
            <a:r>
              <a:rPr lang="ar-SA" dirty="0">
                <a:latin typeface="NanumGothic"/>
                <a:ea typeface="NanumGothic"/>
                <a:cs typeface="Times New Roman" panose="02020603050405020304" pitchFamily="18" charset="0"/>
              </a:rPr>
              <a:t>ساعات</a:t>
            </a:r>
            <a:r>
              <a:rPr lang="ar-SA" dirty="0">
                <a:ea typeface="NanumGothic"/>
                <a:cs typeface="NanumGothic"/>
              </a:rPr>
              <a:t> </a:t>
            </a:r>
            <a:r>
              <a:rPr lang="ar-SA" dirty="0">
                <a:latin typeface="NanumGothic"/>
                <a:ea typeface="NanumGothic"/>
                <a:cs typeface="Times New Roman" panose="02020603050405020304" pitchFamily="18" charset="0"/>
              </a:rPr>
              <a:t>کار،</a:t>
            </a:r>
            <a:r>
              <a:rPr lang="ar-SA" dirty="0">
                <a:ea typeface="NanumGothic"/>
                <a:cs typeface="NanumGothic"/>
              </a:rPr>
              <a:t> </a:t>
            </a:r>
            <a:r>
              <a:rPr lang="ar-SA" dirty="0">
                <a:latin typeface="NanumGothic"/>
                <a:ea typeface="NanumGothic"/>
                <a:cs typeface="Times New Roman" panose="02020603050405020304" pitchFamily="18" charset="0"/>
              </a:rPr>
              <a:t>میزان</a:t>
            </a:r>
            <a:r>
              <a:rPr lang="ar-SA" dirty="0">
                <a:ea typeface="NanumGothic"/>
                <a:cs typeface="NanumGothic"/>
              </a:rPr>
              <a:t> </a:t>
            </a:r>
            <a:r>
              <a:rPr lang="ar-SA" dirty="0">
                <a:latin typeface="NanumGothic"/>
                <a:ea typeface="NanumGothic"/>
                <a:cs typeface="Times New Roman" panose="02020603050405020304" pitchFamily="18" charset="0"/>
              </a:rPr>
              <a:t>سختی</a:t>
            </a:r>
            <a:r>
              <a:rPr lang="ar-SA" dirty="0">
                <a:ea typeface="NanumGothic"/>
                <a:cs typeface="NanumGothic"/>
              </a:rPr>
              <a:t> </a:t>
            </a:r>
            <a:r>
              <a:rPr lang="ar-SA" dirty="0">
                <a:latin typeface="NanumGothic"/>
                <a:ea typeface="NanumGothic"/>
                <a:cs typeface="Times New Roman" panose="02020603050405020304" pitchFamily="18" charset="0"/>
              </a:rPr>
              <a:t>اخراج</a:t>
            </a:r>
            <a:r>
              <a:rPr lang="ar-SA" dirty="0">
                <a:ea typeface="NanumGothic"/>
                <a:cs typeface="NanumGothic"/>
              </a:rPr>
              <a:t> </a:t>
            </a:r>
            <a:r>
              <a:rPr lang="ar-SA" dirty="0">
                <a:latin typeface="NanumGothic"/>
                <a:ea typeface="NanumGothic"/>
                <a:cs typeface="Times New Roman" panose="02020603050405020304" pitchFamily="18" charset="0"/>
              </a:rPr>
              <a:t>کارگر</a:t>
            </a:r>
            <a:r>
              <a:rPr lang="ar-SA" dirty="0">
                <a:ea typeface="NanumGothic"/>
                <a:cs typeface="NanumGothic"/>
              </a:rPr>
              <a:t> </a:t>
            </a:r>
            <a:r>
              <a:rPr lang="ar-SA" dirty="0">
                <a:latin typeface="NanumGothic"/>
                <a:ea typeface="NanumGothic"/>
                <a:cs typeface="Times New Roman" panose="02020603050405020304" pitchFamily="18" charset="0"/>
              </a:rPr>
              <a:t>میزان</a:t>
            </a:r>
            <a:r>
              <a:rPr lang="ar-SA" dirty="0">
                <a:ea typeface="NanumGothic"/>
                <a:cs typeface="NanumGothic"/>
              </a:rPr>
              <a:t> </a:t>
            </a:r>
            <a:r>
              <a:rPr lang="ar-SA" dirty="0">
                <a:latin typeface="NanumGothic"/>
                <a:ea typeface="NanumGothic"/>
                <a:cs typeface="Times New Roman" panose="02020603050405020304" pitchFamily="18" charset="0"/>
              </a:rPr>
              <a:t>نا</a:t>
            </a:r>
            <a:r>
              <a:rPr lang="en-US" dirty="0">
                <a:latin typeface="NanumGothic"/>
                <a:ea typeface="NanumGothic"/>
                <a:cs typeface="NanumGothic"/>
              </a:rPr>
              <a:t>‌</a:t>
            </a:r>
            <a:r>
              <a:rPr lang="ar-SA" dirty="0">
                <a:latin typeface="NanumGothic"/>
                <a:ea typeface="NanumGothic"/>
                <a:cs typeface="Times New Roman" panose="02020603050405020304" pitchFamily="18" charset="0"/>
              </a:rPr>
              <a:t>مناسب</a:t>
            </a:r>
            <a:r>
              <a:rPr lang="ar-SA" dirty="0">
                <a:ea typeface="NanumGothic"/>
                <a:cs typeface="NanumGothic"/>
              </a:rPr>
              <a:t> </a:t>
            </a:r>
            <a:r>
              <a:rPr lang="ar-SA" dirty="0">
                <a:latin typeface="NanumGothic"/>
                <a:ea typeface="NanumGothic"/>
                <a:cs typeface="Times New Roman" panose="02020603050405020304" pitchFamily="18" charset="0"/>
              </a:rPr>
              <a:t>بودن</a:t>
            </a:r>
            <a:r>
              <a:rPr lang="ar-SA" dirty="0">
                <a:ea typeface="NanumGothic"/>
                <a:cs typeface="NanumGothic"/>
              </a:rPr>
              <a:t> </a:t>
            </a:r>
            <a:r>
              <a:rPr lang="ar-SA" dirty="0">
                <a:latin typeface="NanumGothic"/>
                <a:ea typeface="NanumGothic"/>
                <a:cs typeface="Times New Roman" panose="02020603050405020304" pitchFamily="18" charset="0"/>
              </a:rPr>
              <a:t>ساعات</a:t>
            </a:r>
            <a:r>
              <a:rPr lang="ar-SA" dirty="0">
                <a:ea typeface="NanumGothic"/>
                <a:cs typeface="NanumGothic"/>
              </a:rPr>
              <a:t> </a:t>
            </a:r>
            <a:r>
              <a:rPr lang="ar-SA" dirty="0">
                <a:latin typeface="NanumGothic"/>
                <a:ea typeface="NanumGothic"/>
                <a:cs typeface="Times New Roman" panose="02020603050405020304" pitchFamily="18" charset="0"/>
              </a:rPr>
              <a:t>کار،</a:t>
            </a:r>
            <a:r>
              <a:rPr lang="ar-SA" dirty="0">
                <a:ea typeface="NanumGothic"/>
                <a:cs typeface="NanumGothic"/>
              </a:rPr>
              <a:t> </a:t>
            </a:r>
            <a:r>
              <a:rPr lang="ar-SA" dirty="0">
                <a:latin typeface="NanumGothic"/>
                <a:ea typeface="NanumGothic"/>
                <a:cs typeface="Times New Roman" panose="02020603050405020304" pitchFamily="18" charset="0"/>
              </a:rPr>
              <a:t>میزان</a:t>
            </a:r>
            <a:r>
              <a:rPr lang="ar-SA" dirty="0">
                <a:ea typeface="NanumGothic"/>
                <a:cs typeface="NanumGothic"/>
              </a:rPr>
              <a:t> </a:t>
            </a:r>
            <a:r>
              <a:rPr lang="ar-SA" dirty="0">
                <a:latin typeface="NanumGothic"/>
                <a:ea typeface="NanumGothic"/>
                <a:cs typeface="Times New Roman" panose="02020603050405020304" pitchFamily="18" charset="0"/>
              </a:rPr>
              <a:t>سختی</a:t>
            </a:r>
            <a:r>
              <a:rPr lang="ar-SA" dirty="0">
                <a:ea typeface="NanumGothic"/>
                <a:cs typeface="NanumGothic"/>
              </a:rPr>
              <a:t> </a:t>
            </a:r>
            <a:r>
              <a:rPr lang="ar-SA" dirty="0">
                <a:latin typeface="NanumGothic"/>
                <a:ea typeface="NanumGothic"/>
                <a:cs typeface="Times New Roman" panose="02020603050405020304" pitchFamily="18" charset="0"/>
              </a:rPr>
              <a:t>اخراج</a:t>
            </a:r>
            <a:r>
              <a:rPr lang="ar-SA" dirty="0">
                <a:ea typeface="NanumGothic"/>
                <a:cs typeface="NanumGothic"/>
              </a:rPr>
              <a:t> </a:t>
            </a:r>
            <a:r>
              <a:rPr lang="ar-SA" dirty="0">
                <a:latin typeface="NanumGothic"/>
                <a:ea typeface="NanumGothic"/>
                <a:cs typeface="Times New Roman" panose="02020603050405020304" pitchFamily="18" charset="0"/>
              </a:rPr>
              <a:t>کارگر</a:t>
            </a:r>
            <a:r>
              <a:rPr lang="ar-SA" dirty="0">
                <a:ea typeface="NanumGothic"/>
                <a:cs typeface="NanumGothic"/>
              </a:rPr>
              <a:t> </a:t>
            </a:r>
            <a:r>
              <a:rPr lang="ar-SA" dirty="0">
                <a:latin typeface="NanumGothic"/>
                <a:ea typeface="NanumGothic"/>
                <a:cs typeface="Times New Roman" panose="02020603050405020304" pitchFamily="18" charset="0"/>
              </a:rPr>
              <a:t>اضافی</a:t>
            </a:r>
            <a:r>
              <a:rPr lang="ar-SA" dirty="0">
                <a:ea typeface="NanumGothic"/>
                <a:cs typeface="NanumGothic"/>
              </a:rPr>
              <a:t> </a:t>
            </a:r>
            <a:r>
              <a:rPr lang="ar-SA" dirty="0">
                <a:latin typeface="NanumGothic"/>
                <a:ea typeface="NanumGothic"/>
                <a:cs typeface="Times New Roman" panose="02020603050405020304" pitchFamily="18" charset="0"/>
              </a:rPr>
              <a:t>و</a:t>
            </a:r>
            <a:r>
              <a:rPr lang="ar-SA" dirty="0">
                <a:ea typeface="NanumGothic"/>
                <a:cs typeface="NanumGothic"/>
              </a:rPr>
              <a:t> </a:t>
            </a:r>
            <a:r>
              <a:rPr lang="ar-SA" dirty="0">
                <a:latin typeface="NanumGothic"/>
                <a:ea typeface="NanumGothic"/>
                <a:cs typeface="Times New Roman" panose="02020603050405020304" pitchFamily="18" charset="0"/>
              </a:rPr>
              <a:t>وجوه</a:t>
            </a:r>
            <a:r>
              <a:rPr lang="ar-SA" dirty="0">
                <a:ea typeface="NanumGothic"/>
                <a:cs typeface="NanumGothic"/>
              </a:rPr>
              <a:t> </a:t>
            </a:r>
            <a:r>
              <a:rPr lang="ar-SA" dirty="0">
                <a:latin typeface="NanumGothic"/>
                <a:ea typeface="NanumGothic"/>
                <a:cs typeface="Times New Roman" panose="02020603050405020304" pitchFamily="18" charset="0"/>
              </a:rPr>
              <a:t>پرداختی</a:t>
            </a:r>
            <a:r>
              <a:rPr lang="ar-SA" dirty="0">
                <a:ea typeface="NanumGothic"/>
                <a:cs typeface="NanumGothic"/>
              </a:rPr>
              <a:t> </a:t>
            </a:r>
            <a:r>
              <a:rPr lang="ar-SA" dirty="0">
                <a:latin typeface="NanumGothic"/>
                <a:ea typeface="NanumGothic"/>
                <a:cs typeface="Times New Roman" panose="02020603050405020304" pitchFamily="18" charset="0"/>
              </a:rPr>
              <a:t>بابت</a:t>
            </a:r>
            <a:r>
              <a:rPr lang="ar-SA" dirty="0">
                <a:ea typeface="NanumGothic"/>
                <a:cs typeface="NanumGothic"/>
              </a:rPr>
              <a:t> </a:t>
            </a:r>
            <a:r>
              <a:rPr lang="ar-SA" dirty="0">
                <a:latin typeface="NanumGothic"/>
                <a:ea typeface="NanumGothic"/>
                <a:cs typeface="Times New Roman" panose="02020603050405020304" pitchFamily="18" charset="0"/>
              </a:rPr>
              <a:t>انفصال</a:t>
            </a:r>
            <a:r>
              <a:rPr lang="ar-SA" dirty="0">
                <a:ea typeface="NanumGothic"/>
                <a:cs typeface="NanumGothic"/>
              </a:rPr>
              <a:t> </a:t>
            </a:r>
            <a:r>
              <a:rPr lang="ar-SA" dirty="0">
                <a:latin typeface="NanumGothic"/>
                <a:ea typeface="NanumGothic"/>
                <a:cs typeface="Times New Roman" panose="02020603050405020304" pitchFamily="18" charset="0"/>
              </a:rPr>
              <a:t>از</a:t>
            </a:r>
            <a:r>
              <a:rPr lang="ar-SA" dirty="0">
                <a:ea typeface="NanumGothic"/>
                <a:cs typeface="NanumGothic"/>
              </a:rPr>
              <a:t> </a:t>
            </a:r>
            <a:r>
              <a:rPr lang="ar-SA" dirty="0">
                <a:latin typeface="NanumGothic"/>
                <a:ea typeface="NanumGothic"/>
                <a:cs typeface="Times New Roman" panose="02020603050405020304" pitchFamily="18" charset="0"/>
              </a:rPr>
              <a:t>خدمت</a:t>
            </a:r>
            <a:r>
              <a:rPr lang="ar-SA" dirty="0">
                <a:ea typeface="NanumGothic"/>
                <a:cs typeface="NanumGothic"/>
              </a:rPr>
              <a:t> </a:t>
            </a:r>
            <a:r>
              <a:rPr lang="ar-SA" dirty="0">
                <a:latin typeface="NanumGothic"/>
                <a:ea typeface="NanumGothic"/>
                <a:cs typeface="Times New Roman" panose="02020603050405020304" pitchFamily="18" charset="0"/>
              </a:rPr>
              <a:t>استفاده</a:t>
            </a:r>
            <a:r>
              <a:rPr lang="ar-SA" dirty="0">
                <a:ea typeface="NanumGothic"/>
                <a:cs typeface="NanumGothic"/>
              </a:rPr>
              <a:t> </a:t>
            </a:r>
            <a:r>
              <a:rPr lang="ar-SA" dirty="0">
                <a:latin typeface="NanumGothic"/>
                <a:ea typeface="NanumGothic"/>
                <a:cs typeface="Times New Roman" panose="02020603050405020304" pitchFamily="18" charset="0"/>
              </a:rPr>
              <a:t>می</a:t>
            </a:r>
            <a:r>
              <a:rPr lang="en-US" dirty="0">
                <a:latin typeface="NanumGothic"/>
                <a:ea typeface="NanumGothic"/>
                <a:cs typeface="NanumGothic"/>
              </a:rPr>
              <a:t>‌</a:t>
            </a:r>
            <a:r>
              <a:rPr lang="ar-SA" dirty="0">
                <a:latin typeface="NanumGothic"/>
                <a:ea typeface="NanumGothic"/>
                <a:cs typeface="Times New Roman" panose="02020603050405020304" pitchFamily="18" charset="0"/>
              </a:rPr>
              <a:t>گردد</a:t>
            </a:r>
            <a:r>
              <a:rPr lang="en-US" dirty="0">
                <a:latin typeface="NanumGothic"/>
                <a:ea typeface="NanumGothic"/>
                <a:cs typeface="NanumGothic"/>
              </a:rPr>
              <a:t>. </a:t>
            </a:r>
            <a:r>
              <a:rPr lang="ar-SA" dirty="0">
                <a:latin typeface="NanumGothic"/>
                <a:ea typeface="NanumGothic"/>
                <a:cs typeface="Times New Roman" panose="02020603050405020304" pitchFamily="18" charset="0"/>
              </a:rPr>
              <a:t>امتیاز</a:t>
            </a:r>
            <a:r>
              <a:rPr lang="ar-SA" dirty="0">
                <a:ea typeface="NanumGothic"/>
                <a:cs typeface="NanumGothic"/>
              </a:rPr>
              <a:t> </a:t>
            </a:r>
            <a:r>
              <a:rPr lang="ar-SA" dirty="0">
                <a:latin typeface="NanumGothic"/>
                <a:ea typeface="NanumGothic"/>
                <a:cs typeface="Times New Roman" panose="02020603050405020304" pitchFamily="18" charset="0"/>
              </a:rPr>
              <a:t>ایران</a:t>
            </a:r>
            <a:r>
              <a:rPr lang="ar-SA" dirty="0">
                <a:ea typeface="NanumGothic"/>
                <a:cs typeface="NanumGothic"/>
              </a:rPr>
              <a:t> </a:t>
            </a:r>
            <a:r>
              <a:rPr lang="ar-SA" dirty="0">
                <a:latin typeface="NanumGothic"/>
                <a:ea typeface="NanumGothic"/>
                <a:cs typeface="Times New Roman" panose="02020603050405020304" pitchFamily="18" charset="0"/>
              </a:rPr>
              <a:t>برای</a:t>
            </a:r>
            <a:r>
              <a:rPr lang="ar-SA" dirty="0">
                <a:ea typeface="NanumGothic"/>
                <a:cs typeface="NanumGothic"/>
              </a:rPr>
              <a:t> </a:t>
            </a:r>
            <a:r>
              <a:rPr lang="ar-SA" dirty="0">
                <a:latin typeface="NanumGothic"/>
                <a:ea typeface="NanumGothic"/>
                <a:cs typeface="Times New Roman" panose="02020603050405020304" pitchFamily="18" charset="0"/>
              </a:rPr>
              <a:t>این</a:t>
            </a:r>
            <a:r>
              <a:rPr lang="ar-SA" dirty="0">
                <a:ea typeface="NanumGothic"/>
                <a:cs typeface="NanumGothic"/>
              </a:rPr>
              <a:t> </a:t>
            </a:r>
            <a:r>
              <a:rPr lang="ar-SA" dirty="0">
                <a:latin typeface="NanumGothic"/>
                <a:ea typeface="NanumGothic"/>
                <a:cs typeface="Times New Roman" panose="02020603050405020304" pitchFamily="18" charset="0"/>
              </a:rPr>
              <a:t>شاخص</a:t>
            </a:r>
            <a:r>
              <a:rPr lang="en-US" dirty="0">
                <a:latin typeface="NanumGothic"/>
                <a:ea typeface="NanumGothic"/>
                <a:cs typeface="NanumGothic"/>
              </a:rPr>
              <a:t> 55 </a:t>
            </a:r>
            <a:r>
              <a:rPr lang="ar-SA" dirty="0" smtClean="0">
                <a:latin typeface="NanumGothic"/>
                <a:ea typeface="NanumGothic"/>
                <a:cs typeface="Times New Roman" panose="02020603050405020304" pitchFamily="18" charset="0"/>
              </a:rPr>
              <a:t>است</a:t>
            </a:r>
            <a:r>
              <a:rPr lang="fa-IR" dirty="0" smtClean="0">
                <a:latin typeface="NanumGothic"/>
                <a:ea typeface="NanumGothic"/>
                <a:cs typeface="Times New Roman" panose="02020603050405020304" pitchFamily="18" charset="0"/>
              </a:rPr>
              <a:t>.</a:t>
            </a:r>
            <a:endParaRPr lang="en-US"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3600987"/>
            <a:ext cx="5711688" cy="3257013"/>
          </a:xfrm>
          <a:prstGeom prst="rect">
            <a:avLst/>
          </a:prstGeom>
          <a:ln>
            <a:noFill/>
          </a:ln>
          <a:effectLst>
            <a:softEdge rad="112500"/>
          </a:effectLst>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11687" y="3579122"/>
            <a:ext cx="6480313" cy="3278878"/>
          </a:xfrm>
          <a:prstGeom prst="rect">
            <a:avLst/>
          </a:prstGeom>
          <a:ln>
            <a:noFill/>
          </a:ln>
          <a:effectLst>
            <a:softEdge rad="112500"/>
          </a:effectLst>
        </p:spPr>
      </p:pic>
    </p:spTree>
    <p:extLst>
      <p:ext uri="{BB962C8B-B14F-4D97-AF65-F5344CB8AC3E}">
        <p14:creationId xmlns:p14="http://schemas.microsoft.com/office/powerpoint/2010/main" val="7162077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569843"/>
            <a:ext cx="12192000" cy="5592418"/>
          </a:xfrm>
          <a:ln>
            <a:noFill/>
          </a:ln>
          <a:effectLst>
            <a:glow rad="228600">
              <a:schemeClr val="accent6">
                <a:satMod val="175000"/>
                <a:alpha val="40000"/>
              </a:schemeClr>
            </a:glow>
            <a:outerShdw blurRad="190500" dist="228600" dir="2700000" algn="ctr">
              <a:srgbClr val="000000">
                <a:alpha val="30000"/>
              </a:srgbClr>
            </a:outerShdw>
            <a:softEdge rad="127000"/>
          </a:effectLst>
          <a:scene3d>
            <a:camera prst="orthographicFront">
              <a:rot lat="0" lon="0" rev="0"/>
            </a:camera>
            <a:lightRig rig="glow" dir="t">
              <a:rot lat="0" lon="0" rev="4800000"/>
            </a:lightRig>
          </a:scene3d>
          <a:sp3d prstMaterial="matte">
            <a:bevelT w="127000" h="63500"/>
          </a:sp3d>
        </p:spPr>
        <p:style>
          <a:lnRef idx="1">
            <a:schemeClr val="accent5"/>
          </a:lnRef>
          <a:fillRef idx="3">
            <a:schemeClr val="accent5"/>
          </a:fillRef>
          <a:effectRef idx="2">
            <a:schemeClr val="accent5"/>
          </a:effectRef>
          <a:fontRef idx="minor">
            <a:schemeClr val="lt1"/>
          </a:fontRef>
        </p:style>
        <p:txBody>
          <a:bodyPr>
            <a:normAutofit/>
          </a:bodyPr>
          <a:lstStyle/>
          <a:p>
            <a:pPr algn="r"/>
            <a:r>
              <a:rPr lang="fa-IR" dirty="0" smtClean="0"/>
              <a:t>در ایران به دلیل  های پیاپی دولت در عرصه اقتصادی حضور پیدا میکند که این خوب نیست بلکه دولت باید راه های صادرات  را بهبود ببخشد . من از این نظرم میگویم دخالت دولت بد است که دولت مانع جدی برای به تعادل رسیدن اقتصاد ایران میشود.ما شاهد ان بوده ایم که دولت ایران هرگز راه حل صحیح برای اقتصاد ایران ارائه نکرده است . بخاطر راه حل های اشتباه و غلط دولت اقتصاد ایران در مرض فروپاشی قرار دارد مانند اتحاد جماهیر شوروی.</a:t>
            </a:r>
            <a:endParaRPr lang="en-US" dirty="0"/>
          </a:p>
        </p:txBody>
      </p:sp>
      <p:sp>
        <p:nvSpPr>
          <p:cNvPr id="5" name="Rectangle 4"/>
          <p:cNvSpPr/>
          <p:nvPr/>
        </p:nvSpPr>
        <p:spPr>
          <a:xfrm>
            <a:off x="4431921" y="0"/>
            <a:ext cx="3328155" cy="923330"/>
          </a:xfrm>
          <a:prstGeom prst="rect">
            <a:avLst/>
          </a:prstGeom>
          <a:noFill/>
        </p:spPr>
        <p:txBody>
          <a:bodyPr wrap="none" lIns="91440" tIns="45720" rIns="91440" bIns="45720">
            <a:spAutoFit/>
          </a:bodyPr>
          <a:lstStyle/>
          <a:p>
            <a:pPr algn="ctr"/>
            <a:r>
              <a:rPr lang="fa-IR" sz="5400" b="1" dirty="0" smtClean="0">
                <a:ln w="22225">
                  <a:solidFill>
                    <a:schemeClr val="accent2"/>
                  </a:solidFill>
                  <a:prstDash val="solid"/>
                </a:ln>
                <a:solidFill>
                  <a:schemeClr val="accent2">
                    <a:lumMod val="40000"/>
                    <a:lumOff val="60000"/>
                  </a:schemeClr>
                </a:solidFill>
              </a:rPr>
              <a:t>نظر خودم</a:t>
            </a:r>
            <a:endParaRPr lang="en-US" sz="5400" b="1" dirty="0">
              <a:ln w="22225">
                <a:solidFill>
                  <a:schemeClr val="accent2"/>
                </a:solidFill>
                <a:prstDash val="solid"/>
              </a:ln>
              <a:solidFill>
                <a:schemeClr val="accent2">
                  <a:lumMod val="40000"/>
                  <a:lumOff val="60000"/>
                </a:schemeClr>
              </a:solidFill>
            </a:endParaRPr>
          </a:p>
        </p:txBody>
      </p:sp>
    </p:spTree>
    <p:extLst>
      <p:ext uri="{BB962C8B-B14F-4D97-AF65-F5344CB8AC3E}">
        <p14:creationId xmlns:p14="http://schemas.microsoft.com/office/powerpoint/2010/main" val="11655520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657600" y="1691956"/>
            <a:ext cx="8534400" cy="1507067"/>
          </a:xfrm>
          <a:solidFill>
            <a:srgbClr val="0AC6C6"/>
          </a:solidFill>
        </p:spPr>
        <p:style>
          <a:lnRef idx="0">
            <a:schemeClr val="accent6"/>
          </a:lnRef>
          <a:fillRef idx="3">
            <a:schemeClr val="accent6"/>
          </a:fillRef>
          <a:effectRef idx="3">
            <a:schemeClr val="accent6"/>
          </a:effectRef>
          <a:fontRef idx="minor">
            <a:schemeClr val="lt1"/>
          </a:fontRef>
        </p:style>
        <p:txBody>
          <a:bodyPr>
            <a:normAutofit fontScale="90000"/>
          </a:bodyPr>
          <a:lstStyle/>
          <a:p>
            <a:pPr algn="ctr"/>
            <a:r>
              <a:rPr lang="fa-IR" dirty="0" smtClean="0"/>
              <a:t>منبع :</a:t>
            </a:r>
            <a:br>
              <a:rPr lang="fa-IR" dirty="0" smtClean="0"/>
            </a:br>
            <a:r>
              <a:rPr lang="fa-IR" dirty="0"/>
              <a:t/>
            </a:r>
            <a:br>
              <a:rPr lang="fa-IR" dirty="0"/>
            </a:br>
            <a:r>
              <a:rPr lang="fa-IR" sz="4900" b="1" cap="none"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مقاله استاد مرتضی کاظمی</a:t>
            </a:r>
            <a:endParaRPr lang="en-US" sz="4900" b="1" cap="none"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5" name="Rectangle 4"/>
          <p:cNvSpPr/>
          <p:nvPr/>
        </p:nvSpPr>
        <p:spPr>
          <a:xfrm>
            <a:off x="2539517" y="0"/>
            <a:ext cx="6670744" cy="923330"/>
          </a:xfrm>
          <a:prstGeom prst="rect">
            <a:avLst/>
          </a:prstGeom>
        </p:spPr>
        <p:style>
          <a:lnRef idx="0">
            <a:schemeClr val="accent2"/>
          </a:lnRef>
          <a:fillRef idx="3">
            <a:schemeClr val="accent2"/>
          </a:fillRef>
          <a:effectRef idx="3">
            <a:schemeClr val="accent2"/>
          </a:effectRef>
          <a:fontRef idx="minor">
            <a:schemeClr val="lt1"/>
          </a:fontRef>
        </p:style>
        <p:txBody>
          <a:bodyPr wrap="square" lIns="91440" tIns="45720" rIns="91440" bIns="45720">
            <a:spAutoFit/>
          </a:bodyPr>
          <a:lstStyle/>
          <a:p>
            <a:pPr algn="ctr"/>
            <a:r>
              <a:rPr lang="fa-IR" sz="5400" dirty="0" smtClean="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در پناه یزدان پاک</a:t>
            </a:r>
            <a:endParaRPr lang="en-US" sz="5400" b="0" cap="none" spc="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
        <p:nvSpPr>
          <p:cNvPr id="6" name="Rectangle 5"/>
          <p:cNvSpPr/>
          <p:nvPr/>
        </p:nvSpPr>
        <p:spPr>
          <a:xfrm>
            <a:off x="8746826" y="4192936"/>
            <a:ext cx="3445174" cy="707886"/>
          </a:xfrm>
          <a:prstGeom prst="rect">
            <a:avLst/>
          </a:prstGeom>
        </p:spPr>
        <p:style>
          <a:lnRef idx="1">
            <a:schemeClr val="accent2"/>
          </a:lnRef>
          <a:fillRef idx="3">
            <a:schemeClr val="accent2"/>
          </a:fillRef>
          <a:effectRef idx="2">
            <a:schemeClr val="accent2"/>
          </a:effectRef>
          <a:fontRef idx="minor">
            <a:schemeClr val="lt1"/>
          </a:fontRef>
        </p:style>
        <p:txBody>
          <a:bodyPr wrap="none" lIns="91440" tIns="45720" rIns="91440" bIns="45720">
            <a:spAutoFit/>
          </a:bodyPr>
          <a:lstStyle/>
          <a:p>
            <a:pPr algn="ctr"/>
            <a:r>
              <a:rPr lang="fa-IR" sz="4000" b="1" cap="none" spc="0" dirty="0" smtClean="0">
                <a:ln w="6600">
                  <a:solidFill>
                    <a:schemeClr val="accent2"/>
                  </a:solidFill>
                  <a:prstDash val="solid"/>
                </a:ln>
                <a:solidFill>
                  <a:srgbClr val="FFFFFF"/>
                </a:solidFill>
                <a:effectLst>
                  <a:outerShdw dist="38100" dir="2700000" algn="tl" rotWithShape="0">
                    <a:schemeClr val="accent2"/>
                  </a:outerShdw>
                </a:effectLst>
              </a:rPr>
              <a:t>علی عسگری</a:t>
            </a:r>
            <a:endParaRPr lang="en-US" sz="4000" b="1" cap="none" spc="0" dirty="0">
              <a:ln w="6600">
                <a:solidFill>
                  <a:schemeClr val="accent2"/>
                </a:solidFill>
                <a:prstDash val="solid"/>
              </a:ln>
              <a:solidFill>
                <a:srgbClr val="FFFFFF"/>
              </a:solidFill>
              <a:effectLst>
                <a:outerShdw dist="38100" dir="2700000" algn="tl" rotWithShape="0">
                  <a:schemeClr val="accent2"/>
                </a:outerShdw>
              </a:effectLst>
            </a:endParaRPr>
          </a:p>
        </p:txBody>
      </p:sp>
    </p:spTree>
    <p:extLst>
      <p:ext uri="{BB962C8B-B14F-4D97-AF65-F5344CB8AC3E}">
        <p14:creationId xmlns:p14="http://schemas.microsoft.com/office/powerpoint/2010/main" val="1332321077"/>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AD2E03"/>
      </a:dk2>
      <a:lt2>
        <a:srgbClr val="D75626"/>
      </a:lt2>
      <a:accent1>
        <a:srgbClr val="760603"/>
      </a:accent1>
      <a:accent2>
        <a:srgbClr val="FA9C1F"/>
      </a:accent2>
      <a:accent3>
        <a:srgbClr val="D9BB55"/>
      </a:accent3>
      <a:accent4>
        <a:srgbClr val="829551"/>
      </a:accent4>
      <a:accent5>
        <a:srgbClr val="58A28B"/>
      </a:accent5>
      <a:accent6>
        <a:srgbClr val="426480"/>
      </a:accent6>
      <a:hlink>
        <a:srgbClr val="460402"/>
      </a:hlink>
      <a:folHlink>
        <a:srgbClr val="991111"/>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142000"/>
                <a:satMod val="200000"/>
                <a:lumMod val="118000"/>
              </a:schemeClr>
            </a:gs>
            <a:gs pos="100000">
              <a:schemeClr val="phClr">
                <a:shade val="94000"/>
                <a:hueMod val="22000"/>
                <a:satMod val="220000"/>
                <a:lumMod val="62000"/>
              </a:schemeClr>
            </a:gs>
          </a:gsLst>
          <a:lin ang="6120000" scaled="1"/>
        </a:gradFill>
        <a:gradFill rotWithShape="1">
          <a:gsLst>
            <a:gs pos="0">
              <a:schemeClr val="phClr">
                <a:tint val="97000"/>
                <a:hueMod val="142000"/>
                <a:satMod val="200000"/>
                <a:lumMod val="118000"/>
              </a:schemeClr>
            </a:gs>
            <a:gs pos="100000">
              <a:schemeClr val="phClr">
                <a:shade val="92000"/>
                <a:hueMod val="22000"/>
                <a:satMod val="220000"/>
                <a:lumMod val="62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2903AAAE-3EA5-424A-B142-CC51DC1F897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278</TotalTime>
  <Words>948</Words>
  <Application>Microsoft Office PowerPoint</Application>
  <PresentationFormat>Widescreen</PresentationFormat>
  <Paragraphs>63</Paragraphs>
  <Slides>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NanumGothic</vt:lpstr>
      <vt:lpstr>Calibri</vt:lpstr>
      <vt:lpstr>Century Gothic</vt:lpstr>
      <vt:lpstr>Tahoma</vt:lpstr>
      <vt:lpstr>Times New Roman</vt:lpstr>
      <vt:lpstr>Wingdings 3</vt:lpstr>
      <vt:lpstr>Slice</vt:lpstr>
      <vt:lpstr>  اقتصاد    استاد:مرتضی کاظمی</vt:lpstr>
      <vt:lpstr>PowerPoint Presentation</vt:lpstr>
      <vt:lpstr>PowerPoint Presentation</vt:lpstr>
      <vt:lpstr>PowerPoint Presentation</vt:lpstr>
      <vt:lpstr>PowerPoint Presentation</vt:lpstr>
      <vt:lpstr>در ایران به دلیل  های پیاپی دولت در عرصه اقتصادی حضور پیدا میکند که این خوب نیست بلکه دولت باید راه های صادرات  را بهبود ببخشد . من از این نظرم میگویم دخالت دولت بد است که دولت مانع جدی برای به تعادل رسیدن اقتصاد ایران میشود.ما شاهد ان بوده ایم که دولت ایران هرگز راه حل صحیح برای اقتصاد ایران ارائه نکرده است . بخاطر راه حل های اشتباه و غلط دولت اقتصاد ایران در مرض فروپاشی قرار دارد مانند اتحاد جماهیر شوروی.</vt:lpstr>
      <vt:lpstr>منبع :  مقاله استاد مرتضی کاظمی</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اقتصاد    استاد:مرتضی کاظمی</dc:title>
  <dc:creator>Active Rayaneh</dc:creator>
  <cp:lastModifiedBy>Active Rayaneh</cp:lastModifiedBy>
  <cp:revision>20</cp:revision>
  <dcterms:created xsi:type="dcterms:W3CDTF">2021-07-01T17:24:08Z</dcterms:created>
  <dcterms:modified xsi:type="dcterms:W3CDTF">2021-07-01T22:04:22Z</dcterms:modified>
</cp:coreProperties>
</file>